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9" r:id="rId1"/>
    <p:sldMasterId id="2147483755" r:id="rId2"/>
    <p:sldMasterId id="2147483747" r:id="rId3"/>
  </p:sldMasterIdLst>
  <p:notesMasterIdLst>
    <p:notesMasterId r:id="rId32"/>
  </p:notesMasterIdLst>
  <p:sldIdLst>
    <p:sldId id="263" r:id="rId4"/>
    <p:sldId id="264" r:id="rId5"/>
    <p:sldId id="278" r:id="rId6"/>
    <p:sldId id="279" r:id="rId7"/>
    <p:sldId id="257" r:id="rId8"/>
    <p:sldId id="265" r:id="rId9"/>
    <p:sldId id="271" r:id="rId10"/>
    <p:sldId id="269" r:id="rId11"/>
    <p:sldId id="272" r:id="rId12"/>
    <p:sldId id="258" r:id="rId13"/>
    <p:sldId id="289" r:id="rId14"/>
    <p:sldId id="266" r:id="rId15"/>
    <p:sldId id="267" r:id="rId16"/>
    <p:sldId id="259" r:id="rId17"/>
    <p:sldId id="280" r:id="rId18"/>
    <p:sldId id="275" r:id="rId19"/>
    <p:sldId id="276" r:id="rId20"/>
    <p:sldId id="274" r:id="rId21"/>
    <p:sldId id="281" r:id="rId22"/>
    <p:sldId id="282" r:id="rId23"/>
    <p:sldId id="288" r:id="rId24"/>
    <p:sldId id="284" r:id="rId25"/>
    <p:sldId id="285" r:id="rId26"/>
    <p:sldId id="286" r:id="rId27"/>
    <p:sldId id="273" r:id="rId28"/>
    <p:sldId id="261" r:id="rId29"/>
    <p:sldId id="262" r:id="rId30"/>
    <p:sldId id="287" r:id="rId31"/>
  </p:sldIdLst>
  <p:sldSz cx="9144000" cy="6858000" type="screen4x3"/>
  <p:notesSz cx="6794500" cy="99314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1pPr>
    <a:lvl2pPr marL="4572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2pPr>
    <a:lvl3pPr marL="9144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3pPr>
    <a:lvl4pPr marL="13716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4pPr>
    <a:lvl5pPr marL="18288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9pPr>
  </p:defaultTextStyle>
  <p:extLst>
    <p:ext uri="{521415D9-36F7-43E2-AB2F-B90AF26B5E84}">
      <p14:sectionLst xmlns:p14="http://schemas.microsoft.com/office/powerpoint/2010/main">
        <p14:section name="Introductie" id="{39E61E1B-324A-0540-9F1D-C2CF1C651EB3}">
          <p14:sldIdLst>
            <p14:sldId id="263"/>
            <p14:sldId id="264"/>
            <p14:sldId id="278"/>
            <p14:sldId id="279"/>
          </p14:sldIdLst>
        </p14:section>
        <p14:section name="Quantum Computer" id="{DFC2F2AA-CAA3-8E48-A740-498B3FF3C3B4}">
          <p14:sldIdLst>
            <p14:sldId id="257"/>
            <p14:sldId id="265"/>
            <p14:sldId id="271"/>
            <p14:sldId id="269"/>
            <p14:sldId id="272"/>
          </p14:sldIdLst>
        </p14:section>
        <p14:section name="Quantum Error Correction" id="{4651D079-A224-6341-9AA6-16C032D29E0B}">
          <p14:sldIdLst>
            <p14:sldId id="258"/>
            <p14:sldId id="289"/>
            <p14:sldId id="266"/>
          </p14:sldIdLst>
        </p14:section>
        <p14:section name="NV-Center" id="{1ADABB3E-601C-DD48-B85D-462B5E6C6B75}">
          <p14:sldIdLst>
            <p14:sldId id="267"/>
            <p14:sldId id="259"/>
          </p14:sldIdLst>
        </p14:section>
        <p14:section name="Extending Coherence" id="{D8A11D4B-379A-1744-8611-519A8D183C8D}">
          <p14:sldIdLst>
            <p14:sldId id="280"/>
            <p14:sldId id="275"/>
            <p14:sldId id="276"/>
            <p14:sldId id="274"/>
            <p14:sldId id="281"/>
          </p14:sldIdLst>
        </p14:section>
        <p14:section name="Addressing weakly coupled carbons" id="{BE1D1D5C-705A-4A4A-A066-78C86D2520B8}">
          <p14:sldIdLst>
            <p14:sldId id="282"/>
            <p14:sldId id="288"/>
            <p14:sldId id="284"/>
            <p14:sldId id="285"/>
            <p14:sldId id="286"/>
          </p14:sldIdLst>
        </p14:section>
        <p14:section name="Naamloze sectie" id="{A9068329-3E9F-9448-8BDC-A190CDDB8BEC}">
          <p14:sldIdLst>
            <p14:sldId id="273"/>
            <p14:sldId id="261"/>
          </p14:sldIdLst>
        </p14:section>
        <p14:section name="Outlook QEC" id="{A49C8BB9-D313-824D-843E-89FA4992DFFB}">
          <p14:sldIdLst>
            <p14:sldId id="262"/>
          </p14:sldIdLst>
        </p14:section>
        <p14:section name="Naamloze sectie" id="{03B5C7D9-0C64-2F41-AE9D-9260AE04D6FE}">
          <p14:sldIdLst>
            <p14:sldId id="287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890" autoAdjust="0"/>
    <p:restoredTop sz="78010" autoAdjust="0"/>
  </p:normalViewPr>
  <p:slideViewPr>
    <p:cSldViewPr snapToObjects="1">
      <p:cViewPr varScale="1">
        <p:scale>
          <a:sx n="105" d="100"/>
          <a:sy n="105" d="100"/>
        </p:scale>
        <p:origin x="-1280" y="-112"/>
      </p:cViewPr>
      <p:guideLst>
        <p:guide orient="horz" pos="1979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6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33" Type="http://schemas.openxmlformats.org/officeDocument/2006/relationships/printerSettings" Target="printerSettings/printerSettings1.bin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37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2.png>
</file>

<file path=ppt/media/image13.jpg>
</file>

<file path=ppt/media/image16.png>
</file>

<file path=ppt/media/image2.jpeg>
</file>

<file path=ppt/media/image23.png>
</file>

<file path=ppt/media/image3.png>
</file>

<file path=ppt/media/image4.png>
</file>

<file path=ppt/media/image43.png>
</file>

<file path=ppt/media/image4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48100" y="0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754E19-0057-704F-B56E-50869D0DC66B}" type="datetimeFigureOut">
              <a:rPr lang="nl-NL" smtClean="0"/>
              <a:t>09/09/14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914400" y="744538"/>
            <a:ext cx="4965700" cy="37242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79450" y="4718050"/>
            <a:ext cx="5435600" cy="446881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9432925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48100" y="9432925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6B3649-8EFD-714D-8C1A-CFA5C4DEFCA6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565826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Go over examples, </a:t>
            </a:r>
          </a:p>
          <a:p>
            <a:r>
              <a:rPr lang="en-US" dirty="0" smtClean="0"/>
              <a:t>Let audience</a:t>
            </a:r>
            <a:r>
              <a:rPr lang="en-US" baseline="0" dirty="0" smtClean="0"/>
              <a:t> guess what the outcome will be </a:t>
            </a:r>
          </a:p>
          <a:p>
            <a:endParaRPr lang="en-US" baseline="0" dirty="0" smtClean="0"/>
          </a:p>
          <a:p>
            <a:r>
              <a:rPr lang="en-US" baseline="0" dirty="0" smtClean="0"/>
              <a:t>Explain that it also works on entangled states.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11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430084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Slide </a:t>
            </a:r>
            <a:r>
              <a:rPr lang="nl-NL" dirty="0" err="1" smtClean="0"/>
              <a:t>Showing</a:t>
            </a:r>
            <a:r>
              <a:rPr lang="nl-NL" dirty="0" smtClean="0"/>
              <a:t> </a:t>
            </a:r>
            <a:r>
              <a:rPr lang="nl-NL" dirty="0" err="1" smtClean="0"/>
              <a:t>optical</a:t>
            </a:r>
            <a:r>
              <a:rPr lang="nl-NL" dirty="0" smtClean="0"/>
              <a:t> </a:t>
            </a:r>
            <a:r>
              <a:rPr lang="nl-NL" dirty="0" err="1" smtClean="0"/>
              <a:t>Readout</a:t>
            </a:r>
            <a:r>
              <a:rPr lang="nl-NL" dirty="0" smtClean="0"/>
              <a:t> </a:t>
            </a:r>
          </a:p>
          <a:p>
            <a:r>
              <a:rPr lang="nl-NL" dirty="0" smtClean="0"/>
              <a:t>Arrow up -&gt; </a:t>
            </a:r>
            <a:r>
              <a:rPr lang="nl-NL" dirty="0" err="1" smtClean="0"/>
              <a:t>photon</a:t>
            </a:r>
            <a:r>
              <a:rPr lang="nl-NL" baseline="0" dirty="0" smtClean="0"/>
              <a:t> out </a:t>
            </a:r>
          </a:p>
          <a:p>
            <a:r>
              <a:rPr lang="nl-NL" baseline="0" dirty="0" smtClean="0"/>
              <a:t>Arrow down-&gt; no response</a:t>
            </a:r>
          </a:p>
          <a:p>
            <a:endParaRPr lang="nl-NL" baseline="0" dirty="0" smtClean="0"/>
          </a:p>
          <a:p>
            <a:r>
              <a:rPr lang="nl-NL" baseline="0" dirty="0" smtClean="0"/>
              <a:t>MW control, </a:t>
            </a:r>
            <a:r>
              <a:rPr lang="nl-NL" baseline="0" dirty="0" err="1" smtClean="0"/>
              <a:t>can</a:t>
            </a:r>
            <a:r>
              <a:rPr lang="nl-NL" baseline="0" dirty="0" smtClean="0"/>
              <a:t> turn </a:t>
            </a:r>
            <a:r>
              <a:rPr lang="nl-NL" baseline="0" dirty="0" err="1" smtClean="0"/>
              <a:t>purple</a:t>
            </a:r>
            <a:r>
              <a:rPr lang="nl-NL" baseline="0" dirty="0" smtClean="0"/>
              <a:t> spin </a:t>
            </a:r>
            <a:r>
              <a:rPr lang="nl-NL" baseline="0" dirty="0" err="1" smtClean="0"/>
              <a:t>around</a:t>
            </a:r>
            <a:r>
              <a:rPr lang="nl-NL" baseline="0" dirty="0" smtClean="0"/>
              <a:t>. (</a:t>
            </a:r>
            <a:r>
              <a:rPr lang="nl-NL" baseline="0" dirty="0" err="1" smtClean="0"/>
              <a:t>rotate</a:t>
            </a:r>
            <a:r>
              <a:rPr lang="nl-NL" baseline="0" dirty="0" smtClean="0"/>
              <a:t> the spin). 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13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631020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Red circle:</a:t>
            </a:r>
            <a:r>
              <a:rPr lang="en-US" baseline="0" dirty="0" smtClean="0"/>
              <a:t> </a:t>
            </a:r>
          </a:p>
          <a:p>
            <a:r>
              <a:rPr lang="en-US" baseline="0" dirty="0" smtClean="0"/>
              <a:t>Coupling strength determines how fast we can address. </a:t>
            </a:r>
          </a:p>
          <a:p>
            <a:r>
              <a:rPr lang="en-US" baseline="0" dirty="0" smtClean="0"/>
              <a:t>Closer is stronger coupling. Must be faster than </a:t>
            </a:r>
            <a:r>
              <a:rPr lang="en-US" baseline="0" dirty="0" err="1" smtClean="0"/>
              <a:t>decoherence</a:t>
            </a:r>
            <a:r>
              <a:rPr lang="en-US" baseline="0" dirty="0" smtClean="0"/>
              <a:t> of the electronic spin. </a:t>
            </a:r>
          </a:p>
          <a:p>
            <a:r>
              <a:rPr lang="en-US" baseline="0" dirty="0" smtClean="0"/>
              <a:t>Red line is boundary set by T2* </a:t>
            </a:r>
          </a:p>
          <a:p>
            <a:r>
              <a:rPr lang="en-US" baseline="0" dirty="0" smtClean="0"/>
              <a:t>Within Strongly coupled </a:t>
            </a:r>
          </a:p>
          <a:p>
            <a:r>
              <a:rPr lang="en-US" baseline="0" dirty="0" smtClean="0"/>
              <a:t>Outside Weakly coupled </a:t>
            </a:r>
          </a:p>
          <a:p>
            <a:endParaRPr lang="en-US" baseline="0" dirty="0" smtClean="0"/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Few within coherence </a:t>
            </a:r>
            <a:endParaRPr lang="en-US" dirty="0" smtClean="0"/>
          </a:p>
          <a:p>
            <a:r>
              <a:rPr lang="en-US" dirty="0" smtClean="0"/>
              <a:t>Animation </a:t>
            </a:r>
            <a:r>
              <a:rPr lang="en-US" baseline="0" dirty="0" smtClean="0"/>
              <a:t>1 </a:t>
            </a:r>
            <a:r>
              <a:rPr lang="en-US" dirty="0" smtClean="0"/>
              <a:t>laser pulse:  -&gt; </a:t>
            </a:r>
            <a:r>
              <a:rPr lang="en-US" dirty="0" err="1" smtClean="0"/>
              <a:t>Dephasing</a:t>
            </a:r>
            <a:r>
              <a:rPr lang="en-US" dirty="0" smtClean="0"/>
              <a:t> of close by spins.</a:t>
            </a:r>
            <a:r>
              <a:rPr lang="en-US" baseline="0" dirty="0" smtClean="0"/>
              <a:t> 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Few strongly coupled </a:t>
            </a:r>
          </a:p>
          <a:p>
            <a:pPr marL="171450" indent="-171450">
              <a:buFont typeface="Arial"/>
              <a:buChar char="•"/>
            </a:pPr>
            <a:endParaRPr lang="en-US" baseline="0" dirty="0" smtClean="0"/>
          </a:p>
          <a:p>
            <a:r>
              <a:rPr lang="en-US" baseline="0" dirty="0" smtClean="0"/>
              <a:t>Conclusion, we need to extend coherence to be able to address stronger coupled. </a:t>
            </a:r>
          </a:p>
          <a:p>
            <a:endParaRPr lang="en-US" baseline="0" dirty="0" smtClean="0"/>
          </a:p>
          <a:p>
            <a:r>
              <a:rPr lang="en-US" noProof="0" dirty="0" smtClean="0"/>
              <a:t>We Address Weakly Coupled Carbons in order to find enough suitable </a:t>
            </a:r>
            <a:r>
              <a:rPr lang="en-US" noProof="0" dirty="0" err="1" smtClean="0"/>
              <a:t>qubits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15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004280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TDD &gt;</a:t>
            </a:r>
            <a:r>
              <a:rPr lang="en-US" baseline="0" dirty="0" smtClean="0"/>
              <a:t> </a:t>
            </a:r>
            <a:r>
              <a:rPr lang="en-US" dirty="0" smtClean="0"/>
              <a:t>40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ms</a:t>
            </a:r>
            <a:r>
              <a:rPr lang="en-US" baseline="0" dirty="0" smtClean="0"/>
              <a:t> was measured at N = 256 pulses, no end in sight yet.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18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746411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Animatie</a:t>
            </a:r>
            <a:r>
              <a:rPr lang="en-US" dirty="0" smtClean="0"/>
              <a:t>: Dynamical decoupling </a:t>
            </a:r>
          </a:p>
          <a:p>
            <a:r>
              <a:rPr lang="en-US" dirty="0" smtClean="0"/>
              <a:t>1</a:t>
            </a:r>
            <a:r>
              <a:rPr lang="en-US" baseline="0" dirty="0" smtClean="0"/>
              <a:t> –pulse -&gt;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</a:p>
          <a:p>
            <a:r>
              <a:rPr lang="en-US" baseline="0" dirty="0" err="1" smtClean="0"/>
              <a:t>meerdere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keren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heen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weer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bewegen</a:t>
            </a:r>
            <a:r>
              <a:rPr lang="en-US" baseline="0" dirty="0" smtClean="0"/>
              <a:t> -&gt; </a:t>
            </a:r>
            <a:r>
              <a:rPr lang="en-US" baseline="0" dirty="0" err="1" smtClean="0"/>
              <a:t>Cirkel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19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11885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Hyperfine interaction present for </a:t>
            </a:r>
            <a:r>
              <a:rPr lang="en-US" dirty="0" err="1" smtClean="0"/>
              <a:t>ms</a:t>
            </a:r>
            <a:r>
              <a:rPr lang="en-US" dirty="0" smtClean="0"/>
              <a:t> = +1,</a:t>
            </a:r>
            <a:r>
              <a:rPr lang="en-US" baseline="0" dirty="0" smtClean="0"/>
              <a:t> not present for </a:t>
            </a:r>
            <a:r>
              <a:rPr lang="en-US" baseline="0" dirty="0" err="1" smtClean="0"/>
              <a:t>ms</a:t>
            </a:r>
            <a:r>
              <a:rPr lang="en-US" baseline="0" dirty="0" smtClean="0"/>
              <a:t>=0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20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919250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Animatie</a:t>
            </a:r>
            <a:r>
              <a:rPr lang="en-US" dirty="0" smtClean="0"/>
              <a:t>: Dynamical decoupling </a:t>
            </a:r>
          </a:p>
          <a:p>
            <a:r>
              <a:rPr lang="en-US" dirty="0" smtClean="0"/>
              <a:t>1</a:t>
            </a:r>
            <a:r>
              <a:rPr lang="en-US" baseline="0" dirty="0" smtClean="0"/>
              <a:t> –pulse -&gt;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</a:p>
          <a:p>
            <a:r>
              <a:rPr lang="en-US" baseline="0" dirty="0" err="1" smtClean="0"/>
              <a:t>meerdere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keren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heen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weer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bewegen</a:t>
            </a:r>
            <a:r>
              <a:rPr lang="en-US" baseline="0" dirty="0" smtClean="0"/>
              <a:t> -&gt; </a:t>
            </a:r>
            <a:r>
              <a:rPr lang="en-US" baseline="0" dirty="0" err="1" smtClean="0"/>
              <a:t>Cirkel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23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11885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Animatie</a:t>
            </a:r>
            <a:r>
              <a:rPr lang="en-US" dirty="0" smtClean="0"/>
              <a:t>: Dynamical decoupling </a:t>
            </a:r>
          </a:p>
          <a:p>
            <a:r>
              <a:rPr lang="en-US" dirty="0" smtClean="0"/>
              <a:t>1</a:t>
            </a:r>
            <a:r>
              <a:rPr lang="en-US" baseline="0" dirty="0" smtClean="0"/>
              <a:t> –pulse -&gt;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</a:p>
          <a:p>
            <a:r>
              <a:rPr lang="en-US" baseline="0" dirty="0" err="1" smtClean="0"/>
              <a:t>meerdere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keren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heen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weer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bewegen</a:t>
            </a:r>
            <a:r>
              <a:rPr lang="en-US" baseline="0" dirty="0" smtClean="0"/>
              <a:t> -&gt; </a:t>
            </a:r>
            <a:r>
              <a:rPr lang="en-US" baseline="0" dirty="0" err="1" smtClean="0"/>
              <a:t>Cirkel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24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11885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2"/>
          <p:cNvSpPr/>
          <p:nvPr userDrawn="1"/>
        </p:nvSpPr>
        <p:spPr bwMode="auto">
          <a:xfrm>
            <a:off x="471488" y="2055813"/>
            <a:ext cx="7307262" cy="1897062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l" eaLnBrk="0" hangingPunct="0">
              <a:defRPr/>
            </a:pPr>
            <a:endParaRPr lang="en-US">
              <a:latin typeface="Arial" charset="0"/>
              <a:ea typeface="ＭＳ Ｐゴシック" pitchFamily="1" charset="-128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799" y="2155827"/>
            <a:ext cx="6798733" cy="64664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Titelstijl van model bewerken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694265" y="2861729"/>
            <a:ext cx="6781801" cy="1016004"/>
          </a:xfrm>
        </p:spPr>
        <p:txBody>
          <a:bodyPr/>
          <a:lstStyle>
            <a:lvl1pPr marL="0" indent="0" algn="l">
              <a:buNone/>
              <a:defRPr baseline="0">
                <a:solidFill>
                  <a:srgbClr val="00A6D6"/>
                </a:solidFill>
                <a:latin typeface="Bookman Old Style"/>
                <a:cs typeface="Bookman Old Style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Klik om de titelstijl van het model te bewerken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58512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Titelstijl van model bewerken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Klik om de titelstijl van het model te bewerken</a:t>
            </a:r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787545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917575" y="77180"/>
            <a:ext cx="7159625" cy="760040"/>
          </a:xfrm>
        </p:spPr>
        <p:txBody>
          <a:bodyPr anchor="b"/>
          <a:lstStyle>
            <a:lvl1pPr>
              <a:defRPr baseline="0"/>
            </a:lvl1pPr>
          </a:lstStyle>
          <a:p>
            <a:r>
              <a:rPr lang="en-US" dirty="0" smtClean="0"/>
              <a:t>Action Title </a:t>
            </a:r>
            <a:endParaRPr lang="nl-NL" dirty="0"/>
          </a:p>
        </p:txBody>
      </p:sp>
      <p:sp>
        <p:nvSpPr>
          <p:cNvPr id="4" name="Tijdelijke aanduiding voor verticale inhoud 3"/>
          <p:cNvSpPr>
            <a:spLocks noGrp="1"/>
          </p:cNvSpPr>
          <p:nvPr>
            <p:ph orient="vert" sz="quarter" idx="10" hasCustomPrompt="1"/>
          </p:nvPr>
        </p:nvSpPr>
        <p:spPr>
          <a:xfrm>
            <a:off x="914400" y="849920"/>
            <a:ext cx="7175500" cy="243260"/>
          </a:xfrm>
        </p:spPr>
        <p:txBody>
          <a:bodyPr vert="horz" anchor="b"/>
          <a:lstStyle>
            <a:lvl1pPr marL="0" indent="0">
              <a:buNone/>
              <a:defRPr sz="1200" i="1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Descriptive title of slide </a:t>
            </a:r>
            <a:r>
              <a:rPr lang="en-US" dirty="0" err="1" smtClean="0"/>
              <a:t>Klik</a:t>
            </a:r>
            <a:r>
              <a:rPr lang="en-US" dirty="0" smtClean="0"/>
              <a:t> </a:t>
            </a:r>
            <a:r>
              <a:rPr lang="en-US" dirty="0" err="1" smtClean="0"/>
              <a:t>om</a:t>
            </a:r>
            <a:r>
              <a:rPr lang="en-US" dirty="0" smtClean="0"/>
              <a:t> de </a:t>
            </a:r>
            <a:r>
              <a:rPr lang="en-US" dirty="0" err="1" smtClean="0"/>
              <a:t>tekststijl</a:t>
            </a:r>
            <a:r>
              <a:rPr lang="en-US" dirty="0" smtClean="0"/>
              <a:t> van het model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bewerken</a:t>
            </a:r>
            <a:endParaRPr lang="en-US" dirty="0" smtClean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11" hasCustomPrompt="1"/>
          </p:nvPr>
        </p:nvSpPr>
        <p:spPr>
          <a:xfrm>
            <a:off x="1600200" y="6210300"/>
            <a:ext cx="5118100" cy="355600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900" i="1" baseline="0"/>
            </a:lvl1pPr>
          </a:lstStyle>
          <a:p>
            <a:pPr lvl="0"/>
            <a:r>
              <a:rPr lang="en-US" dirty="0" smtClean="0"/>
              <a:t>Source: enter your sources here 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777494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42210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2"/>
          <p:cNvSpPr/>
          <p:nvPr userDrawn="1"/>
        </p:nvSpPr>
        <p:spPr bwMode="auto">
          <a:xfrm>
            <a:off x="471488" y="2055813"/>
            <a:ext cx="7307262" cy="1897062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l" eaLnBrk="0" hangingPunct="0">
              <a:defRPr/>
            </a:pPr>
            <a:endParaRPr lang="en-US">
              <a:latin typeface="Arial" charset="0"/>
              <a:ea typeface="ＭＳ Ｐゴシック" pitchFamily="1" charset="-128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799" y="2155827"/>
            <a:ext cx="6798733" cy="64664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Titelstijl van model bewerken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694265" y="2861729"/>
            <a:ext cx="6781801" cy="1016004"/>
          </a:xfrm>
        </p:spPr>
        <p:txBody>
          <a:bodyPr/>
          <a:lstStyle>
            <a:lvl1pPr marL="0" indent="0" algn="l">
              <a:buNone/>
              <a:defRPr baseline="0">
                <a:solidFill>
                  <a:srgbClr val="00A6D6"/>
                </a:solidFill>
                <a:latin typeface="Bookman Old Style"/>
                <a:cs typeface="Bookman Old Style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Klik om de titelstijl van het model te bewerken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327381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Titelstijl van model bewerken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Klik om de titelstijl van het model te bewerken</a:t>
            </a:r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049487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917575" y="77180"/>
            <a:ext cx="7159625" cy="760040"/>
          </a:xfrm>
        </p:spPr>
        <p:txBody>
          <a:bodyPr anchor="b"/>
          <a:lstStyle>
            <a:lvl1pPr>
              <a:defRPr baseline="0"/>
            </a:lvl1pPr>
          </a:lstStyle>
          <a:p>
            <a:r>
              <a:rPr lang="en-US" dirty="0" smtClean="0"/>
              <a:t>Action Title </a:t>
            </a:r>
            <a:endParaRPr lang="nl-NL" dirty="0"/>
          </a:p>
        </p:txBody>
      </p:sp>
      <p:sp>
        <p:nvSpPr>
          <p:cNvPr id="4" name="Tijdelijke aanduiding voor verticale inhoud 3"/>
          <p:cNvSpPr>
            <a:spLocks noGrp="1"/>
          </p:cNvSpPr>
          <p:nvPr>
            <p:ph orient="vert" sz="quarter" idx="10" hasCustomPrompt="1"/>
          </p:nvPr>
        </p:nvSpPr>
        <p:spPr>
          <a:xfrm>
            <a:off x="914400" y="849920"/>
            <a:ext cx="7175500" cy="243260"/>
          </a:xfrm>
        </p:spPr>
        <p:txBody>
          <a:bodyPr vert="horz" anchor="b"/>
          <a:lstStyle>
            <a:lvl1pPr marL="0" indent="0">
              <a:buNone/>
              <a:defRPr sz="1200" i="1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Descriptive title of slide </a:t>
            </a:r>
            <a:r>
              <a:rPr lang="en-US" dirty="0" err="1" smtClean="0"/>
              <a:t>Klik</a:t>
            </a:r>
            <a:r>
              <a:rPr lang="en-US" dirty="0" smtClean="0"/>
              <a:t> </a:t>
            </a:r>
            <a:r>
              <a:rPr lang="en-US" dirty="0" err="1" smtClean="0"/>
              <a:t>om</a:t>
            </a:r>
            <a:r>
              <a:rPr lang="en-US" dirty="0" smtClean="0"/>
              <a:t> de </a:t>
            </a:r>
            <a:r>
              <a:rPr lang="en-US" dirty="0" err="1" smtClean="0"/>
              <a:t>tekststijl</a:t>
            </a:r>
            <a:r>
              <a:rPr lang="en-US" dirty="0" smtClean="0"/>
              <a:t> van het model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bewerken</a:t>
            </a:r>
            <a:endParaRPr lang="en-US" dirty="0" smtClean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11" hasCustomPrompt="1"/>
          </p:nvPr>
        </p:nvSpPr>
        <p:spPr>
          <a:xfrm>
            <a:off x="1600200" y="6210300"/>
            <a:ext cx="5118100" cy="355600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900" i="1" baseline="0"/>
            </a:lvl1pPr>
          </a:lstStyle>
          <a:p>
            <a:pPr lvl="0"/>
            <a:r>
              <a:rPr lang="en-US" dirty="0" smtClean="0"/>
              <a:t>Source: enter your sources here 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29840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5579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60572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6" Type="http://schemas.openxmlformats.org/officeDocument/2006/relationships/image" Target="../media/image1.png"/><Relationship Id="rId7" Type="http://schemas.openxmlformats.org/officeDocument/2006/relationships/image" Target="../media/image2.jpeg"/><Relationship Id="rId8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slideLayout" Target="../slideLayouts/slideLayout8.xml"/><Relationship Id="rId5" Type="http://schemas.openxmlformats.org/officeDocument/2006/relationships/theme" Target="../theme/theme2.xml"/><Relationship Id="rId6" Type="http://schemas.openxmlformats.org/officeDocument/2006/relationships/image" Target="../media/image1.png"/><Relationship Id="rId7" Type="http://schemas.openxmlformats.org/officeDocument/2006/relationships/image" Target="../media/image2.jpeg"/><Relationship Id="rId8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2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6">
            <a:alphaModFix amt="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0"/>
          <p:cNvSpPr>
            <a:spLocks noGrp="1" noChangeArrowheads="1"/>
          </p:cNvSpPr>
          <p:nvPr>
            <p:ph type="title"/>
          </p:nvPr>
        </p:nvSpPr>
        <p:spPr bwMode="auto">
          <a:xfrm>
            <a:off x="917575" y="457200"/>
            <a:ext cx="7159625" cy="760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err="1" smtClean="0"/>
              <a:t>Titelstijl</a:t>
            </a:r>
            <a:r>
              <a:rPr lang="en-US" dirty="0" smtClean="0"/>
              <a:t> van model </a:t>
            </a:r>
            <a:r>
              <a:rPr lang="en-US" dirty="0" err="1" smtClean="0"/>
              <a:t>bewerken</a:t>
            </a:r>
            <a:endParaRPr lang="nl-NL" dirty="0"/>
          </a:p>
        </p:txBody>
      </p:sp>
      <p:sp>
        <p:nvSpPr>
          <p:cNvPr id="1027" name="Rectangle 11"/>
          <p:cNvSpPr>
            <a:spLocks noGrp="1" noChangeArrowheads="1"/>
          </p:cNvSpPr>
          <p:nvPr>
            <p:ph type="body" idx="1"/>
          </p:nvPr>
        </p:nvSpPr>
        <p:spPr bwMode="auto">
          <a:xfrm>
            <a:off x="925513" y="1828800"/>
            <a:ext cx="7138987" cy="3506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text</a:t>
            </a:r>
            <a:r>
              <a:rPr lang="nl-NL" dirty="0"/>
              <a:t> </a:t>
            </a:r>
            <a:r>
              <a:rPr lang="nl-NL" dirty="0" err="1"/>
              <a:t>styles</a:t>
            </a:r>
            <a:endParaRPr lang="nl-NL" dirty="0"/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</p:txBody>
      </p:sp>
      <p:sp>
        <p:nvSpPr>
          <p:cNvPr id="12" name="Rectangle 13"/>
          <p:cNvSpPr>
            <a:spLocks noChangeArrowheads="1"/>
          </p:cNvSpPr>
          <p:nvPr/>
        </p:nvSpPr>
        <p:spPr bwMode="auto">
          <a:xfrm>
            <a:off x="0" y="6132513"/>
            <a:ext cx="9144000" cy="725487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4" name="Rectangle 19"/>
          <p:cNvSpPr>
            <a:spLocks noChangeArrowheads="1"/>
          </p:cNvSpPr>
          <p:nvPr/>
        </p:nvSpPr>
        <p:spPr bwMode="auto">
          <a:xfrm>
            <a:off x="0" y="6584950"/>
            <a:ext cx="9144000" cy="273050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6" name="Line 20"/>
          <p:cNvSpPr>
            <a:spLocks noChangeShapeType="1"/>
          </p:cNvSpPr>
          <p:nvPr/>
        </p:nvSpPr>
        <p:spPr bwMode="auto">
          <a:xfrm>
            <a:off x="0" y="6781800"/>
            <a:ext cx="9144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7" name="Line 22"/>
          <p:cNvSpPr>
            <a:spLocks noChangeShapeType="1"/>
          </p:cNvSpPr>
          <p:nvPr/>
        </p:nvSpPr>
        <p:spPr bwMode="auto">
          <a:xfrm>
            <a:off x="0" y="6134100"/>
            <a:ext cx="91440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9" name="Rectangle 20"/>
          <p:cNvSpPr>
            <a:spLocks noChangeArrowheads="1"/>
          </p:cNvSpPr>
          <p:nvPr/>
        </p:nvSpPr>
        <p:spPr bwMode="auto">
          <a:xfrm>
            <a:off x="0" y="0"/>
            <a:ext cx="469900" cy="2057400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pic>
        <p:nvPicPr>
          <p:cNvPr id="1034" name="Picture 10" descr="logo_rgb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" y="6181725"/>
            <a:ext cx="881063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Rectangle 17"/>
          <p:cNvSpPr>
            <a:spLocks noChangeArrowheads="1"/>
          </p:cNvSpPr>
          <p:nvPr/>
        </p:nvSpPr>
        <p:spPr bwMode="auto">
          <a:xfrm>
            <a:off x="7735888" y="6362700"/>
            <a:ext cx="452437" cy="252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r"/>
            <a:fld id="{4468E97C-4D0B-CB45-83CA-58721D602BC0}" type="slidenum">
              <a:rPr lang="nl-NL" sz="1100">
                <a:cs typeface="ＭＳ Ｐゴシック" charset="0"/>
              </a:rPr>
              <a:pPr algn="r"/>
              <a:t>‹nr.›</a:t>
            </a:fld>
            <a:endParaRPr lang="nl-NL" sz="1100">
              <a:cs typeface="ＭＳ Ｐゴシック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656388" y="6324600"/>
            <a:ext cx="1463675" cy="2460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l">
              <a:defRPr/>
            </a:pPr>
            <a:r>
              <a:rPr lang="en-US" sz="1000" dirty="0">
                <a:solidFill>
                  <a:srgbClr val="00A6D6"/>
                </a:solidFill>
                <a:ea typeface="Arial" charset="0"/>
              </a:rPr>
              <a:t>Challenge the future</a:t>
            </a:r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3"/>
          </p:nvPr>
        </p:nvSpPr>
        <p:spPr>
          <a:xfrm>
            <a:off x="1536700" y="6191250"/>
            <a:ext cx="5168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 dirty="0"/>
          </a:p>
        </p:txBody>
      </p:sp>
      <p:pic>
        <p:nvPicPr>
          <p:cNvPr id="13" name="Afbeelding 12" descr="team_diamond_logo-color.png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00" y="6154886"/>
            <a:ext cx="415627" cy="415627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34" r:id="rId2"/>
    <p:sldLayoutId id="2147483739" r:id="rId3"/>
    <p:sldLayoutId id="2147483740" r:id="rId4"/>
  </p:sldLayoutIdLs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marL="857250" indent="-857250" algn="l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+mj-lt"/>
          <a:ea typeface="ＭＳ Ｐゴシック" charset="-128"/>
          <a:cs typeface="ＭＳ Ｐゴシック" charset="-128"/>
        </a:defRPr>
      </a:lvl1pPr>
      <a:lvl2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2pPr>
      <a:lvl3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3pPr>
      <a:lvl4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4pPr>
      <a:lvl5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5pPr>
      <a:lvl6pPr marL="13144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6pPr>
      <a:lvl7pPr marL="17716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7pPr>
      <a:lvl8pPr marL="22288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8pPr>
      <a:lvl9pPr marL="26860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9pPr>
    </p:titleStyle>
    <p:bodyStyle>
      <a:lvl1pPr marL="195263" indent="-195263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Char char="•"/>
        <a:defRPr sz="1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576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Font typeface="Times" charset="0"/>
        <a:buChar char="•"/>
        <a:defRPr sz="1200">
          <a:solidFill>
            <a:schemeClr val="tx1"/>
          </a:solidFill>
          <a:latin typeface="+mn-lt"/>
          <a:ea typeface="ＭＳ Ｐゴシック" charset="-128"/>
        </a:defRPr>
      </a:lvl2pPr>
      <a:lvl3pPr marL="957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Font typeface="Times" charset="0"/>
        <a:buChar char="•"/>
        <a:defRPr sz="1100">
          <a:solidFill>
            <a:schemeClr val="tx1"/>
          </a:solidFill>
          <a:latin typeface="+mn-lt"/>
          <a:ea typeface="ＭＳ Ｐゴシック" charset="-128"/>
        </a:defRPr>
      </a:lvl3pPr>
      <a:lvl4pPr marL="1338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charset="0"/>
        <a:buChar char="•"/>
        <a:defRPr sz="1400">
          <a:solidFill>
            <a:schemeClr val="tx1"/>
          </a:solidFill>
          <a:latin typeface="+mn-lt"/>
          <a:ea typeface="ＭＳ Ｐゴシック" charset="-128"/>
        </a:defRPr>
      </a:lvl4pPr>
      <a:lvl5pPr marL="1719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charset="0"/>
        <a:buChar char="•"/>
        <a:defRPr sz="1200">
          <a:solidFill>
            <a:schemeClr val="tx1"/>
          </a:solidFill>
          <a:latin typeface="+mn-lt"/>
          <a:ea typeface="ＭＳ Ｐゴシック" charset="-128"/>
        </a:defRPr>
      </a:lvl5pPr>
      <a:lvl6pPr marL="21764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6pPr>
      <a:lvl7pPr marL="26336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7pPr>
      <a:lvl8pPr marL="30908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8pPr>
      <a:lvl9pPr marL="35480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6">
            <a:alphaModFix amt="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Afbeelding 17" descr="CodeBackground.png"/>
          <p:cNvPicPr>
            <a:picLocks noChangeAspect="1"/>
          </p:cNvPicPr>
          <p:nvPr userDrawn="1"/>
        </p:nvPicPr>
        <p:blipFill>
          <a:blip r:embed="rId6">
            <a:alphaModFix amt="5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026" name="Rectangle 10"/>
          <p:cNvSpPr>
            <a:spLocks noGrp="1" noChangeArrowheads="1"/>
          </p:cNvSpPr>
          <p:nvPr>
            <p:ph type="title"/>
          </p:nvPr>
        </p:nvSpPr>
        <p:spPr bwMode="auto">
          <a:xfrm>
            <a:off x="917575" y="457200"/>
            <a:ext cx="7159625" cy="760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err="1" smtClean="0"/>
              <a:t>Titelstijl</a:t>
            </a:r>
            <a:r>
              <a:rPr lang="en-US" dirty="0" smtClean="0"/>
              <a:t> van model </a:t>
            </a:r>
            <a:r>
              <a:rPr lang="en-US" dirty="0" err="1" smtClean="0"/>
              <a:t>bewerken</a:t>
            </a:r>
            <a:endParaRPr lang="nl-NL" dirty="0"/>
          </a:p>
        </p:txBody>
      </p:sp>
      <p:sp>
        <p:nvSpPr>
          <p:cNvPr id="1027" name="Rectangle 11"/>
          <p:cNvSpPr>
            <a:spLocks noGrp="1" noChangeArrowheads="1"/>
          </p:cNvSpPr>
          <p:nvPr>
            <p:ph type="body" idx="1"/>
          </p:nvPr>
        </p:nvSpPr>
        <p:spPr bwMode="auto">
          <a:xfrm>
            <a:off x="925513" y="1828800"/>
            <a:ext cx="7138987" cy="3506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text</a:t>
            </a:r>
            <a:r>
              <a:rPr lang="nl-NL" dirty="0"/>
              <a:t> </a:t>
            </a:r>
            <a:r>
              <a:rPr lang="nl-NL" dirty="0" err="1"/>
              <a:t>styles</a:t>
            </a:r>
            <a:endParaRPr lang="nl-NL" dirty="0"/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</p:txBody>
      </p:sp>
      <p:sp>
        <p:nvSpPr>
          <p:cNvPr id="12" name="Rectangle 13"/>
          <p:cNvSpPr>
            <a:spLocks noChangeArrowheads="1"/>
          </p:cNvSpPr>
          <p:nvPr/>
        </p:nvSpPr>
        <p:spPr bwMode="auto">
          <a:xfrm>
            <a:off x="0" y="6132513"/>
            <a:ext cx="9144000" cy="725487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4" name="Rectangle 19"/>
          <p:cNvSpPr>
            <a:spLocks noChangeArrowheads="1"/>
          </p:cNvSpPr>
          <p:nvPr/>
        </p:nvSpPr>
        <p:spPr bwMode="auto">
          <a:xfrm>
            <a:off x="0" y="6584950"/>
            <a:ext cx="9144000" cy="273050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6" name="Line 20"/>
          <p:cNvSpPr>
            <a:spLocks noChangeShapeType="1"/>
          </p:cNvSpPr>
          <p:nvPr/>
        </p:nvSpPr>
        <p:spPr bwMode="auto">
          <a:xfrm>
            <a:off x="0" y="6781800"/>
            <a:ext cx="9144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7" name="Line 22"/>
          <p:cNvSpPr>
            <a:spLocks noChangeShapeType="1"/>
          </p:cNvSpPr>
          <p:nvPr/>
        </p:nvSpPr>
        <p:spPr bwMode="auto">
          <a:xfrm>
            <a:off x="0" y="6134100"/>
            <a:ext cx="91440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9" name="Rectangle 20"/>
          <p:cNvSpPr>
            <a:spLocks noChangeArrowheads="1"/>
          </p:cNvSpPr>
          <p:nvPr/>
        </p:nvSpPr>
        <p:spPr bwMode="auto">
          <a:xfrm>
            <a:off x="0" y="0"/>
            <a:ext cx="469900" cy="2057400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pic>
        <p:nvPicPr>
          <p:cNvPr id="1034" name="Picture 10" descr="logo_rgb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" y="6181725"/>
            <a:ext cx="881063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Rectangle 17"/>
          <p:cNvSpPr>
            <a:spLocks noChangeArrowheads="1"/>
          </p:cNvSpPr>
          <p:nvPr/>
        </p:nvSpPr>
        <p:spPr bwMode="auto">
          <a:xfrm>
            <a:off x="7735888" y="6362700"/>
            <a:ext cx="452437" cy="252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r"/>
            <a:fld id="{4468E97C-4D0B-CB45-83CA-58721D602BC0}" type="slidenum">
              <a:rPr lang="nl-NL" sz="1100">
                <a:cs typeface="ＭＳ Ｐゴシック" charset="0"/>
              </a:rPr>
              <a:pPr algn="r"/>
              <a:t>‹nr.›</a:t>
            </a:fld>
            <a:endParaRPr lang="nl-NL" sz="1100">
              <a:cs typeface="ＭＳ Ｐゴシック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656388" y="6324600"/>
            <a:ext cx="1463675" cy="2460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l">
              <a:defRPr/>
            </a:pPr>
            <a:r>
              <a:rPr lang="en-US" sz="1000" dirty="0">
                <a:solidFill>
                  <a:srgbClr val="00A6D6"/>
                </a:solidFill>
                <a:ea typeface="Arial" charset="0"/>
              </a:rPr>
              <a:t>Challenge the future</a:t>
            </a:r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3"/>
          </p:nvPr>
        </p:nvSpPr>
        <p:spPr>
          <a:xfrm>
            <a:off x="1536700" y="6191250"/>
            <a:ext cx="5168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 dirty="0"/>
          </a:p>
        </p:txBody>
      </p:sp>
      <p:pic>
        <p:nvPicPr>
          <p:cNvPr id="13" name="Afbeelding 12" descr="team_diamond_logo-color.png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00" y="6154886"/>
            <a:ext cx="415627" cy="415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819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</p:sldLayoutIdLs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marL="857250" indent="-857250" algn="l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+mj-lt"/>
          <a:ea typeface="ＭＳ Ｐゴシック" charset="-128"/>
          <a:cs typeface="ＭＳ Ｐゴシック" charset="-128"/>
        </a:defRPr>
      </a:lvl1pPr>
      <a:lvl2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2pPr>
      <a:lvl3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3pPr>
      <a:lvl4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4pPr>
      <a:lvl5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5pPr>
      <a:lvl6pPr marL="13144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6pPr>
      <a:lvl7pPr marL="17716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7pPr>
      <a:lvl8pPr marL="22288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8pPr>
      <a:lvl9pPr marL="26860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9pPr>
    </p:titleStyle>
    <p:bodyStyle>
      <a:lvl1pPr marL="195263" indent="-195263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Char char="•"/>
        <a:defRPr sz="1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576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Font typeface="Times" charset="0"/>
        <a:buChar char="•"/>
        <a:defRPr sz="1200">
          <a:solidFill>
            <a:schemeClr val="tx1"/>
          </a:solidFill>
          <a:latin typeface="+mn-lt"/>
          <a:ea typeface="ＭＳ Ｐゴシック" charset="-128"/>
        </a:defRPr>
      </a:lvl2pPr>
      <a:lvl3pPr marL="957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Font typeface="Times" charset="0"/>
        <a:buChar char="•"/>
        <a:defRPr sz="1100">
          <a:solidFill>
            <a:schemeClr val="tx1"/>
          </a:solidFill>
          <a:latin typeface="+mn-lt"/>
          <a:ea typeface="ＭＳ Ｐゴシック" charset="-128"/>
        </a:defRPr>
      </a:lvl3pPr>
      <a:lvl4pPr marL="1338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charset="0"/>
        <a:buChar char="•"/>
        <a:defRPr sz="1400">
          <a:solidFill>
            <a:schemeClr val="tx1"/>
          </a:solidFill>
          <a:latin typeface="+mn-lt"/>
          <a:ea typeface="ＭＳ Ｐゴシック" charset="-128"/>
        </a:defRPr>
      </a:lvl4pPr>
      <a:lvl5pPr marL="1719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charset="0"/>
        <a:buChar char="•"/>
        <a:defRPr sz="1200">
          <a:solidFill>
            <a:schemeClr val="tx1"/>
          </a:solidFill>
          <a:latin typeface="+mn-lt"/>
          <a:ea typeface="ＭＳ Ｐゴシック" charset="-128"/>
        </a:defRPr>
      </a:lvl5pPr>
      <a:lvl6pPr marL="21764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6pPr>
      <a:lvl7pPr marL="26336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7pPr>
      <a:lvl8pPr marL="30908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8pPr>
      <a:lvl9pPr marL="35480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err="1" smtClean="0"/>
              <a:t>Titelstijl</a:t>
            </a:r>
            <a:r>
              <a:rPr lang="en-US" dirty="0" smtClean="0"/>
              <a:t> van model </a:t>
            </a:r>
            <a:r>
              <a:rPr lang="en-US" dirty="0" err="1" smtClean="0"/>
              <a:t>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02E020-A941-934E-9331-12F26085B637}" type="datetimeFigureOut">
              <a:rPr lang="nl-NL" smtClean="0"/>
              <a:t>09/09/14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E20CB5-6D02-2E48-8FF5-C0A16A43180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1746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</p:sldLayoutIdLst>
  <p:txStyles>
    <p:titleStyle>
      <a:lvl1pPr algn="l" defTabSz="457200" rtl="0" eaLnBrk="1" latinLnBrk="0" hangingPunct="1">
        <a:spcBef>
          <a:spcPct val="0"/>
        </a:spcBef>
        <a:buNone/>
        <a:defRPr sz="2400" b="0" i="0" kern="1200">
          <a:solidFill>
            <a:schemeClr val="tx1"/>
          </a:solidFill>
          <a:latin typeface="Bookman Old Style"/>
          <a:ea typeface="+mj-ea"/>
          <a:cs typeface="Bookman Old Style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3.png"/><Relationship Id="rId6" Type="http://schemas.openxmlformats.org/officeDocument/2006/relationships/image" Target="../media/image6.emf"/><Relationship Id="rId7" Type="http://schemas.openxmlformats.org/officeDocument/2006/relationships/image" Target="../media/image7.png"/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23.png"/><Relationship Id="rId5" Type="http://schemas.openxmlformats.org/officeDocument/2006/relationships/image" Target="../media/image11.emf"/><Relationship Id="rId6" Type="http://schemas.openxmlformats.org/officeDocument/2006/relationships/image" Target="../media/image24.em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4" Type="http://schemas.openxmlformats.org/officeDocument/2006/relationships/image" Target="../media/image26.emf"/><Relationship Id="rId5" Type="http://schemas.openxmlformats.org/officeDocument/2006/relationships/image" Target="../media/image27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11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4" Type="http://schemas.openxmlformats.org/officeDocument/2006/relationships/image" Target="../media/image30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8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4" Type="http://schemas.openxmlformats.org/officeDocument/2006/relationships/image" Target="../media/image33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1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4" Type="http://schemas.openxmlformats.org/officeDocument/2006/relationships/image" Target="../media/image33.emf"/><Relationship Id="rId5" Type="http://schemas.openxmlformats.org/officeDocument/2006/relationships/image" Target="../media/image34.emf"/><Relationship Id="rId6" Type="http://schemas.openxmlformats.org/officeDocument/2006/relationships/image" Target="../media/image32.emf"/><Relationship Id="rId7" Type="http://schemas.openxmlformats.org/officeDocument/2006/relationships/image" Target="../media/image30.emf"/><Relationship Id="rId8" Type="http://schemas.openxmlformats.org/officeDocument/2006/relationships/image" Target="../media/image35.em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8.png"/><Relationship Id="rId5" Type="http://schemas.openxmlformats.org/officeDocument/2006/relationships/image" Target="../media/image10.png"/><Relationship Id="rId6" Type="http://schemas.openxmlformats.org/officeDocument/2006/relationships/image" Target="../media/image11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emf"/><Relationship Id="rId6" Type="http://schemas.openxmlformats.org/officeDocument/2006/relationships/image" Target="../media/image8.png"/><Relationship Id="rId7" Type="http://schemas.openxmlformats.org/officeDocument/2006/relationships/image" Target="../media/image36.emf"/><Relationship Id="rId8" Type="http://schemas.openxmlformats.org/officeDocument/2006/relationships/image" Target="../media/image37.emf"/><Relationship Id="rId9" Type="http://schemas.openxmlformats.org/officeDocument/2006/relationships/image" Target="../media/image38.em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2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43.png"/><Relationship Id="rId12" Type="http://schemas.openxmlformats.org/officeDocument/2006/relationships/image" Target="../media/image44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9.emf"/><Relationship Id="rId3" Type="http://schemas.openxmlformats.org/officeDocument/2006/relationships/image" Target="../media/image40.emf"/><Relationship Id="rId4" Type="http://schemas.openxmlformats.org/officeDocument/2006/relationships/image" Target="../media/image41.emf"/><Relationship Id="rId5" Type="http://schemas.openxmlformats.org/officeDocument/2006/relationships/image" Target="../media/image42.emf"/><Relationship Id="rId6" Type="http://schemas.openxmlformats.org/officeDocument/2006/relationships/image" Target="../media/image8.png"/><Relationship Id="rId7" Type="http://schemas.openxmlformats.org/officeDocument/2006/relationships/image" Target="../media/image11.emf"/><Relationship Id="rId8" Type="http://schemas.openxmlformats.org/officeDocument/2006/relationships/image" Target="../media/image36.emf"/><Relationship Id="rId9" Type="http://schemas.openxmlformats.org/officeDocument/2006/relationships/image" Target="../media/image37.emf"/><Relationship Id="rId10" Type="http://schemas.openxmlformats.org/officeDocument/2006/relationships/image" Target="../media/image38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8.png"/><Relationship Id="rId5" Type="http://schemas.openxmlformats.org/officeDocument/2006/relationships/image" Target="../media/image10.png"/><Relationship Id="rId6" Type="http://schemas.openxmlformats.org/officeDocument/2006/relationships/image" Target="../media/image11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8.png"/><Relationship Id="rId5" Type="http://schemas.openxmlformats.org/officeDocument/2006/relationships/image" Target="../media/image10.png"/><Relationship Id="rId6" Type="http://schemas.openxmlformats.org/officeDocument/2006/relationships/image" Target="../media/image11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4" Type="http://schemas.openxmlformats.org/officeDocument/2006/relationships/image" Target="../media/image47.emf"/><Relationship Id="rId5" Type="http://schemas.openxmlformats.org/officeDocument/2006/relationships/image" Target="../media/image48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5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13.jp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15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4" Type="http://schemas.openxmlformats.org/officeDocument/2006/relationships/image" Target="../media/image8.png"/><Relationship Id="rId5" Type="http://schemas.openxmlformats.org/officeDocument/2006/relationships/image" Target="../media/image18.emf"/><Relationship Id="rId6" Type="http://schemas.openxmlformats.org/officeDocument/2006/relationships/image" Target="../media/image19.emf"/><Relationship Id="rId7" Type="http://schemas.openxmlformats.org/officeDocument/2006/relationships/image" Target="../media/image20.emf"/><Relationship Id="rId8" Type="http://schemas.openxmlformats.org/officeDocument/2006/relationships/image" Target="../media/image21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4" Type="http://schemas.openxmlformats.org/officeDocument/2006/relationships/image" Target="../media/image19.emf"/><Relationship Id="rId5" Type="http://schemas.openxmlformats.org/officeDocument/2006/relationships/image" Target="../media/image20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png"/><Relationship Id="rId3" Type="http://schemas.openxmlformats.org/officeDocument/2006/relationships/image" Target="../media/image2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CodeBackground.png"/>
          <p:cNvPicPr>
            <a:picLocks noChangeAspect="1"/>
          </p:cNvPicPr>
          <p:nvPr/>
        </p:nvPicPr>
        <p:blipFill>
          <a:blip r:embed="rId2">
            <a:alphaModFix amt="5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 idx="4294967295"/>
          </p:nvPr>
        </p:nvSpPr>
        <p:spPr>
          <a:xfrm>
            <a:off x="540561" y="278369"/>
            <a:ext cx="8077906" cy="1470025"/>
          </a:xfrm>
        </p:spPr>
        <p:txBody>
          <a:bodyPr>
            <a:noAutofit/>
          </a:bodyPr>
          <a:lstStyle/>
          <a:p>
            <a:pPr algn="ctr"/>
            <a:r>
              <a:rPr lang="en-US" sz="3200" dirty="0"/>
              <a:t>Parity Measurements </a:t>
            </a:r>
            <a:r>
              <a:rPr lang="en-US" sz="3200" dirty="0" smtClean="0"/>
              <a:t>on Weakly </a:t>
            </a:r>
            <a:r>
              <a:rPr lang="en-US" sz="3200" dirty="0"/>
              <a:t>Coupled Carbon </a:t>
            </a:r>
            <a:r>
              <a:rPr lang="en-US" sz="3200" dirty="0" smtClean="0"/>
              <a:t>Spins in Diamond</a:t>
            </a:r>
            <a:endParaRPr lang="nl-NL" sz="3200" dirty="0"/>
          </a:p>
        </p:txBody>
      </p:sp>
      <p:pic>
        <p:nvPicPr>
          <p:cNvPr id="9" name="Afbeelding 8" descr="NV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6170" y="2791780"/>
            <a:ext cx="1911660" cy="1274440"/>
          </a:xfrm>
          <a:prstGeom prst="rect">
            <a:avLst/>
          </a:prstGeom>
        </p:spPr>
      </p:pic>
      <p:pic>
        <p:nvPicPr>
          <p:cNvPr id="10" name="Afbeelding 9" descr="Carbon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1702" y="2132856"/>
            <a:ext cx="251870" cy="353318"/>
          </a:xfrm>
          <a:prstGeom prst="rect">
            <a:avLst/>
          </a:prstGeom>
        </p:spPr>
      </p:pic>
      <p:pic>
        <p:nvPicPr>
          <p:cNvPr id="11" name="Afbeelding 10" descr="Carbon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870507">
            <a:off x="2685323" y="3461082"/>
            <a:ext cx="251870" cy="353318"/>
          </a:xfrm>
          <a:prstGeom prst="rect">
            <a:avLst/>
          </a:prstGeom>
        </p:spPr>
      </p:pic>
      <p:pic>
        <p:nvPicPr>
          <p:cNvPr id="12" name="Afbeelding 11" descr="Carbon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870507">
            <a:off x="4085483" y="1645054"/>
            <a:ext cx="251870" cy="353318"/>
          </a:xfrm>
          <a:prstGeom prst="rect">
            <a:avLst/>
          </a:prstGeom>
        </p:spPr>
      </p:pic>
      <p:pic>
        <p:nvPicPr>
          <p:cNvPr id="13" name="Afbeelding 12" descr="Carbon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079228">
            <a:off x="6914637" y="3008635"/>
            <a:ext cx="251870" cy="353318"/>
          </a:xfrm>
          <a:prstGeom prst="rect">
            <a:avLst/>
          </a:prstGeom>
        </p:spPr>
      </p:pic>
      <p:pic>
        <p:nvPicPr>
          <p:cNvPr id="14" name="Afbeelding 13" descr="Carbon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16390">
            <a:off x="6192581" y="4103306"/>
            <a:ext cx="251870" cy="353318"/>
          </a:xfrm>
          <a:prstGeom prst="rect">
            <a:avLst/>
          </a:prstGeom>
        </p:spPr>
      </p:pic>
      <p:pic>
        <p:nvPicPr>
          <p:cNvPr id="15" name="Afbeelding 14" descr="Carbon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80449">
            <a:off x="2327636" y="4511126"/>
            <a:ext cx="251870" cy="353318"/>
          </a:xfrm>
          <a:prstGeom prst="rect">
            <a:avLst/>
          </a:prstGeom>
        </p:spPr>
      </p:pic>
      <p:pic>
        <p:nvPicPr>
          <p:cNvPr id="16" name="Afbeelding 15" descr="Carbon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634768">
            <a:off x="940235" y="2797605"/>
            <a:ext cx="251870" cy="353318"/>
          </a:xfrm>
          <a:prstGeom prst="rect">
            <a:avLst/>
          </a:prstGeom>
        </p:spPr>
      </p:pic>
      <p:pic>
        <p:nvPicPr>
          <p:cNvPr id="17" name="Afbeelding 16" descr="Carbon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455" y="1426947"/>
            <a:ext cx="251870" cy="353318"/>
          </a:xfrm>
          <a:prstGeom prst="rect">
            <a:avLst/>
          </a:prstGeom>
        </p:spPr>
      </p:pic>
      <p:pic>
        <p:nvPicPr>
          <p:cNvPr id="18" name="Afbeelding 17" descr="Carbon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27136">
            <a:off x="8316416" y="1779538"/>
            <a:ext cx="251870" cy="353318"/>
          </a:xfrm>
          <a:prstGeom prst="rect">
            <a:avLst/>
          </a:prstGeom>
        </p:spPr>
      </p:pic>
      <p:pic>
        <p:nvPicPr>
          <p:cNvPr id="19" name="Afbeelding 18" descr="Carbon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189258">
            <a:off x="6553902" y="2015139"/>
            <a:ext cx="251870" cy="353318"/>
          </a:xfrm>
          <a:prstGeom prst="rect">
            <a:avLst/>
          </a:prstGeom>
        </p:spPr>
      </p:pic>
      <p:pic>
        <p:nvPicPr>
          <p:cNvPr id="20" name="Afbeelding 19" descr="Carbon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031206">
            <a:off x="7970402" y="3898284"/>
            <a:ext cx="251870" cy="353318"/>
          </a:xfrm>
          <a:prstGeom prst="rect">
            <a:avLst/>
          </a:prstGeom>
        </p:spPr>
      </p:pic>
      <p:grpSp>
        <p:nvGrpSpPr>
          <p:cNvPr id="25" name="Groeperen 24"/>
          <p:cNvGrpSpPr/>
          <p:nvPr/>
        </p:nvGrpSpPr>
        <p:grpSpPr>
          <a:xfrm>
            <a:off x="540561" y="5279886"/>
            <a:ext cx="8077906" cy="1080120"/>
            <a:chOff x="540561" y="5279886"/>
            <a:chExt cx="8077906" cy="1080120"/>
          </a:xfrm>
        </p:grpSpPr>
        <p:sp>
          <p:nvSpPr>
            <p:cNvPr id="24" name="Afgeronde rechthoek 23"/>
            <p:cNvSpPr/>
            <p:nvPr/>
          </p:nvSpPr>
          <p:spPr>
            <a:xfrm>
              <a:off x="540561" y="5279886"/>
              <a:ext cx="8077906" cy="1080120"/>
            </a:xfrm>
            <a:prstGeom prst="roundRect">
              <a:avLst/>
            </a:prstGeom>
            <a:solidFill>
              <a:srgbClr val="BFBFB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2" name="Afbeelding 21" descr="team_diamond_logo-color.png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7306" y="5362550"/>
              <a:ext cx="914792" cy="914792"/>
            </a:xfrm>
            <a:prstGeom prst="rect">
              <a:avLst/>
            </a:prstGeom>
          </p:spPr>
        </p:pic>
        <p:pic>
          <p:nvPicPr>
            <p:cNvPr id="23" name="Afbeelding 22" descr="TU_d_line_P1~full color.eps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72200" y="5330996"/>
              <a:ext cx="2070100" cy="977900"/>
            </a:xfrm>
            <a:prstGeom prst="rect">
              <a:avLst/>
            </a:prstGeom>
          </p:spPr>
        </p:pic>
      </p:grpSp>
      <p:pic>
        <p:nvPicPr>
          <p:cNvPr id="29" name="Picture 2" descr="C:\Users\Tim Taminiau\Desktop\path12101-1-7-4.png"/>
          <p:cNvPicPr>
            <a:picLocks noChangeAspect="1" noChangeArrowheads="1"/>
          </p:cNvPicPr>
          <p:nvPr/>
        </p:nvPicPr>
        <p:blipFill>
          <a:blip r:embed="rId7" cstate="print">
            <a:alphaModFix amt="43000"/>
          </a:blip>
          <a:srcRect/>
          <a:stretch>
            <a:fillRect/>
          </a:stretch>
        </p:blipFill>
        <p:spPr bwMode="auto">
          <a:xfrm rot="21235660">
            <a:off x="4665877" y="2223983"/>
            <a:ext cx="3646627" cy="902775"/>
          </a:xfrm>
          <a:prstGeom prst="rect">
            <a:avLst/>
          </a:prstGeom>
          <a:noFill/>
        </p:spPr>
      </p:pic>
      <p:pic>
        <p:nvPicPr>
          <p:cNvPr id="30" name="Picture 2" descr="C:\Users\Tim Taminiau\Desktop\path12101-1-7-4.png"/>
          <p:cNvPicPr>
            <a:picLocks noChangeAspect="1" noChangeArrowheads="1"/>
          </p:cNvPicPr>
          <p:nvPr/>
        </p:nvPicPr>
        <p:blipFill>
          <a:blip r:embed="rId7" cstate="print">
            <a:alphaModFix amt="43000"/>
          </a:blip>
          <a:srcRect/>
          <a:stretch>
            <a:fillRect/>
          </a:stretch>
        </p:blipFill>
        <p:spPr bwMode="auto">
          <a:xfrm rot="1573373">
            <a:off x="4742372" y="3240313"/>
            <a:ext cx="3257943" cy="80655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8360936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smtClean="0"/>
              <a:t>Quantum Error Correction is essential in building a scalable quantum computer </a:t>
            </a:r>
            <a:endParaRPr lang="en-US" noProof="0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ekstvak 4"/>
          <p:cNvSpPr txBox="1"/>
          <p:nvPr/>
        </p:nvSpPr>
        <p:spPr>
          <a:xfrm>
            <a:off x="3984882" y="1849527"/>
            <a:ext cx="25054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Because errors add up need to correct </a:t>
            </a:r>
          </a:p>
        </p:txBody>
      </p:sp>
      <p:sp>
        <p:nvSpPr>
          <p:cNvPr id="6" name="Tekstvak 5"/>
          <p:cNvSpPr txBox="1"/>
          <p:nvPr/>
        </p:nvSpPr>
        <p:spPr>
          <a:xfrm>
            <a:off x="3984882" y="2397828"/>
            <a:ext cx="21602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Classical Error correction -&gt; Majority voting </a:t>
            </a:r>
          </a:p>
        </p:txBody>
      </p:sp>
      <p:sp>
        <p:nvSpPr>
          <p:cNvPr id="8" name="Tekstvak 7"/>
          <p:cNvSpPr txBox="1"/>
          <p:nvPr/>
        </p:nvSpPr>
        <p:spPr>
          <a:xfrm>
            <a:off x="4402122" y="1561495"/>
            <a:ext cx="19442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Errors are a Problem </a:t>
            </a:r>
          </a:p>
        </p:txBody>
      </p:sp>
      <p:sp>
        <p:nvSpPr>
          <p:cNvPr id="9" name="Tekstvak 8"/>
          <p:cNvSpPr txBox="1"/>
          <p:nvPr/>
        </p:nvSpPr>
        <p:spPr>
          <a:xfrm>
            <a:off x="4402122" y="3649727"/>
            <a:ext cx="194421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Classical Error Correction does not work</a:t>
            </a:r>
          </a:p>
        </p:txBody>
      </p:sp>
      <p:sp>
        <p:nvSpPr>
          <p:cNvPr id="10" name="Rechthoek 9"/>
          <p:cNvSpPr/>
          <p:nvPr/>
        </p:nvSpPr>
        <p:spPr>
          <a:xfrm>
            <a:off x="4762162" y="4389556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/>
            <a:r>
              <a:rPr lang="en-US" sz="1400" dirty="0"/>
              <a:t>-No Cloning -&gt; Prevents destroying clones </a:t>
            </a:r>
          </a:p>
          <a:p>
            <a:pPr algn="l"/>
            <a:r>
              <a:rPr lang="en-US" sz="1400" dirty="0"/>
              <a:t>- Wave function collapse </a:t>
            </a:r>
          </a:p>
        </p:txBody>
      </p:sp>
      <p:sp>
        <p:nvSpPr>
          <p:cNvPr id="11" name="Tekstvak 10"/>
          <p:cNvSpPr txBox="1"/>
          <p:nvPr/>
        </p:nvSpPr>
        <p:spPr>
          <a:xfrm>
            <a:off x="7066418" y="1705511"/>
            <a:ext cx="27223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Classical -&gt; Errors Average out</a:t>
            </a:r>
          </a:p>
          <a:p>
            <a:pPr algn="l"/>
            <a:r>
              <a:rPr lang="en-US" sz="1400" dirty="0" smtClean="0"/>
              <a:t>Quantum -&gt; Errors add up  </a:t>
            </a:r>
          </a:p>
        </p:txBody>
      </p:sp>
      <p:sp>
        <p:nvSpPr>
          <p:cNvPr id="12" name="Tekstvak 11"/>
          <p:cNvSpPr txBox="1"/>
          <p:nvPr/>
        </p:nvSpPr>
        <p:spPr>
          <a:xfrm>
            <a:off x="914400" y="1412776"/>
            <a:ext cx="1857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What happens if we make an error ?</a:t>
            </a:r>
          </a:p>
        </p:txBody>
      </p:sp>
      <p:sp>
        <p:nvSpPr>
          <p:cNvPr id="13" name="Tekstvak 12"/>
          <p:cNvSpPr txBox="1"/>
          <p:nvPr/>
        </p:nvSpPr>
        <p:spPr>
          <a:xfrm>
            <a:off x="914400" y="1967121"/>
            <a:ext cx="18574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err="1" smtClean="0"/>
              <a:t>Classicaly</a:t>
            </a:r>
            <a:r>
              <a:rPr lang="en-US" sz="1400" dirty="0" smtClean="0"/>
              <a:t> we correct it</a:t>
            </a:r>
          </a:p>
          <a:p>
            <a:pPr algn="l"/>
            <a:endParaRPr lang="en-US" sz="1400" dirty="0"/>
          </a:p>
          <a:p>
            <a:pPr algn="l"/>
            <a:r>
              <a:rPr lang="en-US" sz="1400" dirty="0" smtClean="0"/>
              <a:t>Can we do that quantum? </a:t>
            </a:r>
          </a:p>
        </p:txBody>
      </p:sp>
    </p:spTree>
    <p:extLst>
      <p:ext uri="{BB962C8B-B14F-4D97-AF65-F5344CB8AC3E}">
        <p14:creationId xmlns:p14="http://schemas.microsoft.com/office/powerpoint/2010/main" val="20243422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Parity measurement measures if two </a:t>
            </a:r>
            <a:r>
              <a:rPr lang="en-US" dirty="0" err="1" smtClean="0"/>
              <a:t>qubits</a:t>
            </a:r>
            <a:r>
              <a:rPr lang="en-US" dirty="0" smtClean="0"/>
              <a:t> point in the same direction 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Parity measurement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5" name="Groeperen 4"/>
          <p:cNvGrpSpPr/>
          <p:nvPr/>
        </p:nvGrpSpPr>
        <p:grpSpPr>
          <a:xfrm>
            <a:off x="1629925" y="4205340"/>
            <a:ext cx="1238469" cy="1347537"/>
            <a:chOff x="574075" y="2976390"/>
            <a:chExt cx="2746322" cy="2988182"/>
          </a:xfrm>
        </p:grpSpPr>
        <p:grpSp>
          <p:nvGrpSpPr>
            <p:cNvPr id="6" name="Groeperen 5"/>
            <p:cNvGrpSpPr/>
            <p:nvPr/>
          </p:nvGrpSpPr>
          <p:grpSpPr>
            <a:xfrm>
              <a:off x="815856" y="2976390"/>
              <a:ext cx="2504541" cy="2988182"/>
              <a:chOff x="815856" y="2976390"/>
              <a:chExt cx="2504541" cy="2988182"/>
            </a:xfrm>
          </p:grpSpPr>
          <p:pic>
            <p:nvPicPr>
              <p:cNvPr id="10" name="Afbeelding 9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2566319">
                <a:off x="815856" y="3793509"/>
                <a:ext cx="1364030" cy="2171063"/>
              </a:xfrm>
              <a:prstGeom prst="diamond">
                <a:avLst/>
              </a:prstGeom>
            </p:spPr>
          </p:pic>
          <p:pic>
            <p:nvPicPr>
              <p:cNvPr id="11" name="Afbeelding 10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841225">
                <a:off x="1956367" y="2976390"/>
                <a:ext cx="1364030" cy="2171063"/>
              </a:xfrm>
              <a:prstGeom prst="diamond">
                <a:avLst/>
              </a:prstGeom>
            </p:spPr>
          </p:pic>
        </p:grpSp>
        <p:grpSp>
          <p:nvGrpSpPr>
            <p:cNvPr id="7" name="Groeperen 6"/>
            <p:cNvGrpSpPr/>
            <p:nvPr/>
          </p:nvGrpSpPr>
          <p:grpSpPr>
            <a:xfrm>
              <a:off x="574075" y="3264681"/>
              <a:ext cx="1628598" cy="2171063"/>
              <a:chOff x="574074" y="3264680"/>
              <a:chExt cx="1628596" cy="2171063"/>
            </a:xfrm>
          </p:grpSpPr>
          <p:pic>
            <p:nvPicPr>
              <p:cNvPr id="8" name="Afbeelding 7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650" t="-2984" r="14025" b="-3529"/>
              <a:stretch/>
            </p:blipFill>
            <p:spPr>
              <a:xfrm rot="1987344">
                <a:off x="574074" y="3828124"/>
                <a:ext cx="686999" cy="1071003"/>
              </a:xfrm>
              <a:prstGeom prst="rtTriangle">
                <a:avLst/>
              </a:prstGeom>
            </p:spPr>
          </p:pic>
          <p:pic>
            <p:nvPicPr>
              <p:cNvPr id="9" name="Afbeelding 8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52269" t="-9267" r="16616" b="-106650"/>
              <a:stretch/>
            </p:blipFill>
            <p:spPr>
              <a:xfrm rot="12785806">
                <a:off x="838642" y="3264680"/>
                <a:ext cx="1364028" cy="2171063"/>
              </a:xfrm>
              <a:prstGeom prst="diamond">
                <a:avLst/>
              </a:prstGeom>
            </p:spPr>
          </p:pic>
        </p:grpSp>
      </p:grpSp>
      <p:sp>
        <p:nvSpPr>
          <p:cNvPr id="12" name="Rechthoek 11"/>
          <p:cNvSpPr/>
          <p:nvPr/>
        </p:nvSpPr>
        <p:spPr bwMode="auto">
          <a:xfrm>
            <a:off x="3635896" y="2636912"/>
            <a:ext cx="1400206" cy="970971"/>
          </a:xfrm>
          <a:prstGeom prst="rect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dirty="0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rPr>
              <a:t>Do these two </a:t>
            </a:r>
            <a:r>
              <a: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rPr>
              <a:t>qubits</a:t>
            </a:r>
            <a:r>
              <a:rPr lang="en-US" sz="1200" dirty="0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rPr>
              <a:t> point in the same direction along the Z-axis?</a:t>
            </a:r>
            <a:endParaRPr lang="en-US" sz="1200" dirty="0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09576">
            <a:off x="1817702" y="2104955"/>
            <a:ext cx="589917" cy="58991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09576">
            <a:off x="1421376" y="2104954"/>
            <a:ext cx="589917" cy="589917"/>
          </a:xfrm>
          <a:prstGeom prst="rect">
            <a:avLst/>
          </a:prstGeom>
        </p:spPr>
      </p:pic>
      <p:sp>
        <p:nvSpPr>
          <p:cNvPr id="15" name="Ovaal 14"/>
          <p:cNvSpPr/>
          <p:nvPr/>
        </p:nvSpPr>
        <p:spPr bwMode="auto">
          <a:xfrm>
            <a:off x="2711257" y="2287496"/>
            <a:ext cx="266443" cy="266784"/>
          </a:xfrm>
          <a:prstGeom prst="ellipse">
            <a:avLst/>
          </a:prstGeom>
          <a:solidFill>
            <a:srgbClr val="008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09576">
            <a:off x="1457643" y="2738278"/>
            <a:ext cx="589917" cy="58991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51109">
            <a:off x="1844497" y="2738279"/>
            <a:ext cx="589917" cy="589917"/>
          </a:xfrm>
          <a:prstGeom prst="rect">
            <a:avLst/>
          </a:prstGeom>
        </p:spPr>
      </p:pic>
      <p:grpSp>
        <p:nvGrpSpPr>
          <p:cNvPr id="28" name="Groeperen 27"/>
          <p:cNvGrpSpPr/>
          <p:nvPr/>
        </p:nvGrpSpPr>
        <p:grpSpPr>
          <a:xfrm>
            <a:off x="1650225" y="3422873"/>
            <a:ext cx="1151016" cy="1016377"/>
            <a:chOff x="1650225" y="3422873"/>
            <a:chExt cx="1151016" cy="1016377"/>
          </a:xfrm>
        </p:grpSpPr>
        <p:grpSp>
          <p:nvGrpSpPr>
            <p:cNvPr id="20" name="Groeperen 19"/>
            <p:cNvGrpSpPr/>
            <p:nvPr/>
          </p:nvGrpSpPr>
          <p:grpSpPr>
            <a:xfrm>
              <a:off x="1650225" y="3422873"/>
              <a:ext cx="734425" cy="979053"/>
              <a:chOff x="574074" y="3264680"/>
              <a:chExt cx="1628596" cy="2171063"/>
            </a:xfrm>
          </p:grpSpPr>
          <p:pic>
            <p:nvPicPr>
              <p:cNvPr id="21" name="Afbeelding 20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650" t="-2984" r="14025" b="-3529"/>
              <a:stretch/>
            </p:blipFill>
            <p:spPr>
              <a:xfrm rot="1987344">
                <a:off x="574074" y="3828124"/>
                <a:ext cx="686999" cy="1071003"/>
              </a:xfrm>
              <a:prstGeom prst="rtTriangle">
                <a:avLst/>
              </a:prstGeom>
            </p:spPr>
          </p:pic>
          <p:pic>
            <p:nvPicPr>
              <p:cNvPr id="22" name="Afbeelding 21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52269" t="-9267" r="16616" b="-106650"/>
              <a:stretch/>
            </p:blipFill>
            <p:spPr>
              <a:xfrm rot="12785806">
                <a:off x="838642" y="3264680"/>
                <a:ext cx="1364028" cy="2171063"/>
              </a:xfrm>
              <a:prstGeom prst="diamond">
                <a:avLst/>
              </a:prstGeom>
            </p:spPr>
          </p:pic>
        </p:grpSp>
        <p:grpSp>
          <p:nvGrpSpPr>
            <p:cNvPr id="25" name="Groeperen 24"/>
            <p:cNvGrpSpPr/>
            <p:nvPr/>
          </p:nvGrpSpPr>
          <p:grpSpPr>
            <a:xfrm>
              <a:off x="2066816" y="3460197"/>
              <a:ext cx="734425" cy="979053"/>
              <a:chOff x="574074" y="3264680"/>
              <a:chExt cx="1628596" cy="2171063"/>
            </a:xfrm>
          </p:grpSpPr>
          <p:pic>
            <p:nvPicPr>
              <p:cNvPr id="26" name="Afbeelding 25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650" t="-2984" r="14025" b="-3529"/>
              <a:stretch/>
            </p:blipFill>
            <p:spPr>
              <a:xfrm rot="1987344">
                <a:off x="574074" y="3828124"/>
                <a:ext cx="686999" cy="1071003"/>
              </a:xfrm>
              <a:prstGeom prst="rtTriangle">
                <a:avLst/>
              </a:prstGeom>
            </p:spPr>
          </p:pic>
          <p:pic>
            <p:nvPicPr>
              <p:cNvPr id="27" name="Afbeelding 26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52269" t="-9267" r="16616" b="-106650"/>
              <a:stretch/>
            </p:blipFill>
            <p:spPr>
              <a:xfrm rot="12785806">
                <a:off x="838642" y="3264680"/>
                <a:ext cx="1364028" cy="2171063"/>
              </a:xfrm>
              <a:prstGeom prst="diamond">
                <a:avLst/>
              </a:prstGeom>
            </p:spPr>
          </p:pic>
        </p:grpSp>
      </p:grpSp>
      <p:sp>
        <p:nvSpPr>
          <p:cNvPr id="29" name="Ovaal 28"/>
          <p:cNvSpPr/>
          <p:nvPr/>
        </p:nvSpPr>
        <p:spPr bwMode="auto">
          <a:xfrm>
            <a:off x="2711257" y="3823856"/>
            <a:ext cx="266443" cy="266784"/>
          </a:xfrm>
          <a:prstGeom prst="ellipse">
            <a:avLst/>
          </a:prstGeom>
          <a:solidFill>
            <a:srgbClr val="008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30" name="Ovaal 29"/>
          <p:cNvSpPr/>
          <p:nvPr/>
        </p:nvSpPr>
        <p:spPr bwMode="auto">
          <a:xfrm>
            <a:off x="2721175" y="4725144"/>
            <a:ext cx="266443" cy="266784"/>
          </a:xfrm>
          <a:prstGeom prst="ellipse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31" name="Ovaal 30"/>
          <p:cNvSpPr/>
          <p:nvPr/>
        </p:nvSpPr>
        <p:spPr bwMode="auto">
          <a:xfrm>
            <a:off x="2721175" y="2924944"/>
            <a:ext cx="266443" cy="266784"/>
          </a:xfrm>
          <a:prstGeom prst="ellipse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9541667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By</a:t>
            </a:r>
            <a:r>
              <a:rPr lang="nl-NL" dirty="0" smtClean="0"/>
              <a:t> </a:t>
            </a:r>
            <a:r>
              <a:rPr lang="nl-NL" dirty="0" err="1" smtClean="0"/>
              <a:t>measuring</a:t>
            </a:r>
            <a:r>
              <a:rPr lang="nl-NL" dirty="0" smtClean="0"/>
              <a:t> the </a:t>
            </a:r>
            <a:r>
              <a:rPr lang="nl-NL" dirty="0" err="1" smtClean="0"/>
              <a:t>parity</a:t>
            </a:r>
            <a:r>
              <a:rPr lang="nl-NL" dirty="0" smtClean="0"/>
              <a:t> </a:t>
            </a:r>
            <a:r>
              <a:rPr lang="nl-NL" dirty="0" err="1" smtClean="0"/>
              <a:t>an</a:t>
            </a:r>
            <a:r>
              <a:rPr lang="nl-NL" dirty="0" smtClean="0"/>
              <a:t> Error </a:t>
            </a:r>
            <a:r>
              <a:rPr lang="nl-NL" dirty="0" err="1" smtClean="0"/>
              <a:t>can</a:t>
            </a:r>
            <a:r>
              <a:rPr lang="nl-NL" dirty="0" smtClean="0"/>
              <a:t> </a:t>
            </a:r>
            <a:r>
              <a:rPr lang="nl-NL" dirty="0" err="1" smtClean="0"/>
              <a:t>be</a:t>
            </a:r>
            <a:r>
              <a:rPr lang="nl-NL" dirty="0" smtClean="0"/>
              <a:t> </a:t>
            </a:r>
            <a:r>
              <a:rPr lang="nl-NL" dirty="0" err="1" smtClean="0"/>
              <a:t>diagnosed</a:t>
            </a:r>
            <a:r>
              <a:rPr lang="nl-NL" dirty="0" smtClean="0"/>
              <a:t> </a:t>
            </a:r>
            <a:r>
              <a:rPr lang="nl-NL" dirty="0" err="1" smtClean="0"/>
              <a:t>and</a:t>
            </a:r>
            <a:r>
              <a:rPr lang="nl-NL" dirty="0" smtClean="0"/>
              <a:t> </a:t>
            </a:r>
            <a:r>
              <a:rPr lang="nl-NL" dirty="0" err="1" smtClean="0"/>
              <a:t>corrected</a:t>
            </a:r>
            <a:r>
              <a:rPr lang="nl-NL" dirty="0" smtClean="0"/>
              <a:t> </a:t>
            </a:r>
            <a:endParaRPr lang="nl-NL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smtClean="0"/>
              <a:t>3-qubit </a:t>
            </a:r>
            <a:r>
              <a:rPr lang="nl-NL" dirty="0" err="1" smtClean="0"/>
              <a:t>quantum</a:t>
            </a:r>
            <a:r>
              <a:rPr lang="nl-NL" dirty="0" smtClean="0"/>
              <a:t> error </a:t>
            </a:r>
            <a:r>
              <a:rPr lang="nl-NL" dirty="0" err="1" smtClean="0"/>
              <a:t>correction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grpSp>
        <p:nvGrpSpPr>
          <p:cNvPr id="18" name="Groeperen 17"/>
          <p:cNvGrpSpPr/>
          <p:nvPr/>
        </p:nvGrpSpPr>
        <p:grpSpPr>
          <a:xfrm>
            <a:off x="2758521" y="1717492"/>
            <a:ext cx="876416" cy="876416"/>
            <a:chOff x="2758521" y="1717492"/>
            <a:chExt cx="876416" cy="876416"/>
          </a:xfrm>
        </p:grpSpPr>
        <p:pic>
          <p:nvPicPr>
            <p:cNvPr id="7" name="Afbeelding 6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2758521" y="1717492"/>
              <a:ext cx="571616" cy="571616"/>
            </a:xfrm>
            <a:prstGeom prst="rect">
              <a:avLst/>
            </a:prstGeom>
          </p:spPr>
        </p:pic>
        <p:pic>
          <p:nvPicPr>
            <p:cNvPr id="8" name="Afbeelding 7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2910921" y="1869892"/>
              <a:ext cx="571616" cy="571616"/>
            </a:xfrm>
            <a:prstGeom prst="rect">
              <a:avLst/>
            </a:prstGeom>
          </p:spPr>
        </p:pic>
        <p:pic>
          <p:nvPicPr>
            <p:cNvPr id="9" name="Afbeelding 8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3063321" y="2022292"/>
              <a:ext cx="571616" cy="571616"/>
            </a:xfrm>
            <a:prstGeom prst="rect">
              <a:avLst/>
            </a:prstGeom>
          </p:spPr>
        </p:pic>
      </p:grpSp>
      <p:grpSp>
        <p:nvGrpSpPr>
          <p:cNvPr id="17" name="Groeperen 16"/>
          <p:cNvGrpSpPr/>
          <p:nvPr/>
        </p:nvGrpSpPr>
        <p:grpSpPr>
          <a:xfrm>
            <a:off x="2727955" y="2689978"/>
            <a:ext cx="876416" cy="876416"/>
            <a:chOff x="2727955" y="2689978"/>
            <a:chExt cx="876416" cy="876416"/>
          </a:xfrm>
        </p:grpSpPr>
        <p:pic>
          <p:nvPicPr>
            <p:cNvPr id="10" name="Afbeelding 9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2727955" y="2689978"/>
              <a:ext cx="571616" cy="571616"/>
            </a:xfrm>
            <a:prstGeom prst="rect">
              <a:avLst/>
            </a:prstGeom>
          </p:spPr>
        </p:pic>
        <p:pic>
          <p:nvPicPr>
            <p:cNvPr id="11" name="Afbeelding 10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2880355" y="2842378"/>
              <a:ext cx="571616" cy="571616"/>
            </a:xfrm>
            <a:prstGeom prst="rect">
              <a:avLst/>
            </a:prstGeom>
          </p:spPr>
        </p:pic>
        <p:pic>
          <p:nvPicPr>
            <p:cNvPr id="12" name="Afbeelding 11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688123">
              <a:off x="3032755" y="2994778"/>
              <a:ext cx="571616" cy="571616"/>
            </a:xfrm>
            <a:prstGeom prst="rect">
              <a:avLst/>
            </a:prstGeom>
          </p:spPr>
        </p:pic>
      </p:grpSp>
      <p:grpSp>
        <p:nvGrpSpPr>
          <p:cNvPr id="19" name="Groeperen 18"/>
          <p:cNvGrpSpPr/>
          <p:nvPr/>
        </p:nvGrpSpPr>
        <p:grpSpPr>
          <a:xfrm>
            <a:off x="2751659" y="3624364"/>
            <a:ext cx="876416" cy="876416"/>
            <a:chOff x="4014339" y="3477526"/>
            <a:chExt cx="876416" cy="876416"/>
          </a:xfrm>
        </p:grpSpPr>
        <p:pic>
          <p:nvPicPr>
            <p:cNvPr id="13" name="Afbeelding 12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4014339" y="3477526"/>
              <a:ext cx="571616" cy="571616"/>
            </a:xfrm>
            <a:prstGeom prst="rect">
              <a:avLst/>
            </a:prstGeom>
          </p:spPr>
        </p:pic>
        <p:pic>
          <p:nvPicPr>
            <p:cNvPr id="14" name="Afbeelding 13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639145">
              <a:off x="4166739" y="3629926"/>
              <a:ext cx="571616" cy="571616"/>
            </a:xfrm>
            <a:prstGeom prst="rect">
              <a:avLst/>
            </a:prstGeom>
          </p:spPr>
        </p:pic>
        <p:pic>
          <p:nvPicPr>
            <p:cNvPr id="15" name="Afbeelding 14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705657">
              <a:off x="4319139" y="3782326"/>
              <a:ext cx="571616" cy="571616"/>
            </a:xfrm>
            <a:prstGeom prst="rect">
              <a:avLst/>
            </a:prstGeom>
          </p:spPr>
        </p:pic>
      </p:grpSp>
      <p:sp>
        <p:nvSpPr>
          <p:cNvPr id="16" name="Ovaal 15"/>
          <p:cNvSpPr/>
          <p:nvPr/>
        </p:nvSpPr>
        <p:spPr bwMode="auto">
          <a:xfrm>
            <a:off x="4139952" y="4034657"/>
            <a:ext cx="266443" cy="266784"/>
          </a:xfrm>
          <a:prstGeom prst="ellipse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20" name="Ovaal 19"/>
          <p:cNvSpPr/>
          <p:nvPr/>
        </p:nvSpPr>
        <p:spPr bwMode="auto">
          <a:xfrm>
            <a:off x="3718698" y="4034657"/>
            <a:ext cx="266443" cy="266784"/>
          </a:xfrm>
          <a:prstGeom prst="ellipse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21" name="Ovaal 20"/>
          <p:cNvSpPr/>
          <p:nvPr/>
        </p:nvSpPr>
        <p:spPr bwMode="auto">
          <a:xfrm>
            <a:off x="4139952" y="3159552"/>
            <a:ext cx="266443" cy="266784"/>
          </a:xfrm>
          <a:prstGeom prst="ellipse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22" name="Ovaal 21"/>
          <p:cNvSpPr/>
          <p:nvPr/>
        </p:nvSpPr>
        <p:spPr bwMode="auto">
          <a:xfrm>
            <a:off x="3698626" y="3159552"/>
            <a:ext cx="266443" cy="266784"/>
          </a:xfrm>
          <a:prstGeom prst="ellipse">
            <a:avLst/>
          </a:prstGeom>
          <a:solidFill>
            <a:srgbClr val="008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23" name="Ovaal 22"/>
          <p:cNvSpPr/>
          <p:nvPr/>
        </p:nvSpPr>
        <p:spPr bwMode="auto">
          <a:xfrm>
            <a:off x="3698626" y="2154104"/>
            <a:ext cx="266443" cy="266784"/>
          </a:xfrm>
          <a:prstGeom prst="ellipse">
            <a:avLst/>
          </a:prstGeom>
          <a:solidFill>
            <a:srgbClr val="008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24" name="Ovaal 23"/>
          <p:cNvSpPr/>
          <p:nvPr/>
        </p:nvSpPr>
        <p:spPr bwMode="auto">
          <a:xfrm>
            <a:off x="4162874" y="2154104"/>
            <a:ext cx="266443" cy="266784"/>
          </a:xfrm>
          <a:prstGeom prst="ellipse">
            <a:avLst/>
          </a:prstGeom>
          <a:solidFill>
            <a:srgbClr val="008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25" name="Tekstvak 24"/>
          <p:cNvSpPr txBox="1"/>
          <p:nvPr/>
        </p:nvSpPr>
        <p:spPr>
          <a:xfrm>
            <a:off x="2774894" y="1340768"/>
            <a:ext cx="16315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Diagnose</a:t>
            </a:r>
          </a:p>
        </p:txBody>
      </p:sp>
      <p:sp>
        <p:nvSpPr>
          <p:cNvPr id="26" name="Tekstvak 25"/>
          <p:cNvSpPr txBox="1"/>
          <p:nvPr/>
        </p:nvSpPr>
        <p:spPr>
          <a:xfrm>
            <a:off x="4788024" y="1340768"/>
            <a:ext cx="16315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Correct</a:t>
            </a:r>
          </a:p>
        </p:txBody>
      </p:sp>
      <p:sp>
        <p:nvSpPr>
          <p:cNvPr id="27" name="Tekstvak 26"/>
          <p:cNvSpPr txBox="1"/>
          <p:nvPr/>
        </p:nvSpPr>
        <p:spPr>
          <a:xfrm>
            <a:off x="1198572" y="1304254"/>
            <a:ext cx="16315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Encode </a:t>
            </a:r>
          </a:p>
        </p:txBody>
      </p:sp>
      <p:grpSp>
        <p:nvGrpSpPr>
          <p:cNvPr id="28" name="Groeperen 27"/>
          <p:cNvGrpSpPr/>
          <p:nvPr/>
        </p:nvGrpSpPr>
        <p:grpSpPr>
          <a:xfrm>
            <a:off x="1589840" y="2449404"/>
            <a:ext cx="876416" cy="876416"/>
            <a:chOff x="2758521" y="1717492"/>
            <a:chExt cx="876416" cy="876416"/>
          </a:xfrm>
        </p:grpSpPr>
        <p:pic>
          <p:nvPicPr>
            <p:cNvPr id="29" name="Afbeelding 28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2758521" y="1717492"/>
              <a:ext cx="571616" cy="571616"/>
            </a:xfrm>
            <a:prstGeom prst="rect">
              <a:avLst/>
            </a:prstGeom>
          </p:spPr>
        </p:pic>
        <p:pic>
          <p:nvPicPr>
            <p:cNvPr id="30" name="Afbeelding 29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2910921" y="1869892"/>
              <a:ext cx="571616" cy="571616"/>
            </a:xfrm>
            <a:prstGeom prst="rect">
              <a:avLst/>
            </a:prstGeom>
          </p:spPr>
        </p:pic>
        <p:pic>
          <p:nvPicPr>
            <p:cNvPr id="31" name="Afbeelding 30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3063321" y="2022292"/>
              <a:ext cx="571616" cy="571616"/>
            </a:xfrm>
            <a:prstGeom prst="rect">
              <a:avLst/>
            </a:prstGeom>
          </p:spPr>
        </p:pic>
      </p:grpSp>
      <p:pic>
        <p:nvPicPr>
          <p:cNvPr id="32" name="Afbeelding 3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28281">
            <a:off x="806469" y="2815185"/>
            <a:ext cx="571616" cy="571616"/>
          </a:xfrm>
          <a:prstGeom prst="rect">
            <a:avLst/>
          </a:prstGeom>
        </p:spPr>
      </p:pic>
      <p:sp>
        <p:nvSpPr>
          <p:cNvPr id="5" name="Tekstvak 4"/>
          <p:cNvSpPr txBox="1"/>
          <p:nvPr/>
        </p:nvSpPr>
        <p:spPr>
          <a:xfrm>
            <a:off x="4908984" y="2103048"/>
            <a:ext cx="1224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Do Nothing</a:t>
            </a:r>
            <a:endParaRPr lang="en-US" sz="1400" dirty="0" smtClean="0"/>
          </a:p>
        </p:txBody>
      </p:sp>
      <p:sp>
        <p:nvSpPr>
          <p:cNvPr id="34" name="Tekstvak 33"/>
          <p:cNvSpPr txBox="1"/>
          <p:nvPr/>
        </p:nvSpPr>
        <p:spPr>
          <a:xfrm>
            <a:off x="4932039" y="3126481"/>
            <a:ext cx="16808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Flip right </a:t>
            </a:r>
            <a:r>
              <a:rPr lang="en-US" sz="1400" dirty="0" err="1" smtClean="0"/>
              <a:t>qubit</a:t>
            </a:r>
            <a:r>
              <a:rPr lang="en-US" sz="1400" dirty="0" smtClean="0"/>
              <a:t> </a:t>
            </a:r>
            <a:endParaRPr lang="en-US" sz="1400" dirty="0" smtClean="0"/>
          </a:p>
        </p:txBody>
      </p:sp>
      <p:sp>
        <p:nvSpPr>
          <p:cNvPr id="35" name="Tekstvak 34"/>
          <p:cNvSpPr txBox="1"/>
          <p:nvPr/>
        </p:nvSpPr>
        <p:spPr>
          <a:xfrm>
            <a:off x="4932040" y="4059750"/>
            <a:ext cx="16808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Flip middle </a:t>
            </a:r>
            <a:r>
              <a:rPr lang="en-US" sz="1400" dirty="0" err="1" smtClean="0"/>
              <a:t>qubit</a:t>
            </a:r>
            <a:r>
              <a:rPr lang="en-US" sz="1400" dirty="0" smtClean="0"/>
              <a:t> </a:t>
            </a:r>
            <a:endParaRPr lang="en-US" sz="1400" dirty="0" smtClean="0"/>
          </a:p>
        </p:txBody>
      </p:sp>
      <p:sp>
        <p:nvSpPr>
          <p:cNvPr id="6" name="Rechthoek 5"/>
          <p:cNvSpPr/>
          <p:nvPr/>
        </p:nvSpPr>
        <p:spPr bwMode="auto">
          <a:xfrm>
            <a:off x="7236296" y="2699369"/>
            <a:ext cx="1584176" cy="971616"/>
          </a:xfrm>
          <a:prstGeom prst="rect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dirty="0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rPr>
              <a:t>HUH isn’t </a:t>
            </a:r>
            <a:r>
              <a: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rPr>
              <a:t>encdoing</a:t>
            </a:r>
            <a:r>
              <a:rPr lang="en-US" sz="1200" dirty="0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rPr>
              <a:t> Cloning? </a:t>
            </a:r>
            <a:endParaRPr lang="en-US" sz="1200" dirty="0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770477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NV_No_Spin_NoTex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136" y="2212987"/>
            <a:ext cx="2996952" cy="2996952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The NV-center is </a:t>
            </a:r>
            <a:r>
              <a:rPr lang="nl-NL" dirty="0" err="1" smtClean="0"/>
              <a:t>an</a:t>
            </a:r>
            <a:r>
              <a:rPr lang="nl-NL" dirty="0" smtClean="0"/>
              <a:t> </a:t>
            </a:r>
            <a:r>
              <a:rPr lang="nl-NL" dirty="0" err="1" smtClean="0"/>
              <a:t>impurity</a:t>
            </a:r>
            <a:r>
              <a:rPr lang="nl-NL" dirty="0" smtClean="0"/>
              <a:t> in </a:t>
            </a:r>
            <a:r>
              <a:rPr lang="nl-NL" dirty="0" err="1" smtClean="0"/>
              <a:t>Diamond</a:t>
            </a:r>
            <a:r>
              <a:rPr lang="nl-NL" dirty="0" smtClean="0"/>
              <a:t> </a:t>
            </a:r>
            <a:r>
              <a:rPr lang="nl-NL" dirty="0" smtClean="0"/>
              <a:t>of </a:t>
            </a:r>
            <a:r>
              <a:rPr lang="nl-NL" dirty="0" err="1" smtClean="0"/>
              <a:t>which</a:t>
            </a:r>
            <a:r>
              <a:rPr lang="nl-NL" dirty="0" smtClean="0"/>
              <a:t> we </a:t>
            </a:r>
            <a:r>
              <a:rPr lang="nl-NL" dirty="0" err="1" smtClean="0"/>
              <a:t>can</a:t>
            </a:r>
            <a:r>
              <a:rPr lang="nl-NL" dirty="0" smtClean="0"/>
              <a:t> </a:t>
            </a:r>
            <a:r>
              <a:rPr lang="nl-NL" dirty="0" err="1" smtClean="0"/>
              <a:t>contol</a:t>
            </a:r>
            <a:r>
              <a:rPr lang="nl-NL" dirty="0" smtClean="0"/>
              <a:t> the </a:t>
            </a:r>
            <a:r>
              <a:rPr lang="nl-NL" dirty="0" err="1" smtClean="0"/>
              <a:t>electronic</a:t>
            </a:r>
            <a:r>
              <a:rPr lang="nl-NL" dirty="0" smtClean="0"/>
              <a:t> spin</a:t>
            </a:r>
            <a:endParaRPr lang="nl-NL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err="1" smtClean="0"/>
              <a:t>Introduction</a:t>
            </a:r>
            <a:r>
              <a:rPr lang="nl-NL" dirty="0" smtClean="0"/>
              <a:t> </a:t>
            </a:r>
            <a:r>
              <a:rPr lang="nl-NL" dirty="0" err="1" smtClean="0"/>
              <a:t>to</a:t>
            </a:r>
            <a:r>
              <a:rPr lang="nl-NL" dirty="0" smtClean="0"/>
              <a:t> the NV-center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15" name="Afbeelding 14" descr="Purpl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6840048" y="2825502"/>
            <a:ext cx="589072" cy="589072"/>
          </a:xfrm>
          <a:prstGeom prst="rect">
            <a:avLst/>
          </a:prstGeom>
        </p:spPr>
      </p:pic>
      <p:cxnSp>
        <p:nvCxnSpPr>
          <p:cNvPr id="9" name="Rechte verbindingslijn 8"/>
          <p:cNvCxnSpPr/>
          <p:nvPr/>
        </p:nvCxnSpPr>
        <p:spPr bwMode="auto">
          <a:xfrm>
            <a:off x="4139952" y="1506158"/>
            <a:ext cx="2952328" cy="1656184"/>
          </a:xfrm>
          <a:prstGeom prst="line">
            <a:avLst/>
          </a:prstGeom>
          <a:solidFill>
            <a:schemeClr val="accent1"/>
          </a:solidFill>
          <a:ln w="76200" cap="flat" cmpd="tri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6" name="Freeform 17"/>
          <p:cNvSpPr/>
          <p:nvPr/>
        </p:nvSpPr>
        <p:spPr>
          <a:xfrm rot="18728300">
            <a:off x="6930941" y="2807559"/>
            <a:ext cx="730631" cy="277519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  <a:gd name="connsiteX0" fmla="*/ 0 w 3293533"/>
              <a:gd name="connsiteY0" fmla="*/ 0 h 1018515"/>
              <a:gd name="connsiteX1" fmla="*/ 135466 w 3293533"/>
              <a:gd name="connsiteY1" fmla="*/ 719667 h 1018515"/>
              <a:gd name="connsiteX2" fmla="*/ 406400 w 3293533"/>
              <a:gd name="connsiteY2" fmla="*/ 42333 h 1018515"/>
              <a:gd name="connsiteX3" fmla="*/ 609600 w 3293533"/>
              <a:gd name="connsiteY3" fmla="*/ 745067 h 1018515"/>
              <a:gd name="connsiteX4" fmla="*/ 846666 w 3293533"/>
              <a:gd name="connsiteY4" fmla="*/ 76200 h 1018515"/>
              <a:gd name="connsiteX5" fmla="*/ 1049866 w 3293533"/>
              <a:gd name="connsiteY5" fmla="*/ 762000 h 1018515"/>
              <a:gd name="connsiteX6" fmla="*/ 1286933 w 3293533"/>
              <a:gd name="connsiteY6" fmla="*/ 59267 h 1018515"/>
              <a:gd name="connsiteX7" fmla="*/ 1490133 w 3293533"/>
              <a:gd name="connsiteY7" fmla="*/ 787400 h 1018515"/>
              <a:gd name="connsiteX8" fmla="*/ 1778000 w 3293533"/>
              <a:gd name="connsiteY8" fmla="*/ 50800 h 1018515"/>
              <a:gd name="connsiteX9" fmla="*/ 1981200 w 3293533"/>
              <a:gd name="connsiteY9" fmla="*/ 821267 h 1018515"/>
              <a:gd name="connsiteX10" fmla="*/ 2184400 w 3293533"/>
              <a:gd name="connsiteY10" fmla="*/ 101600 h 1018515"/>
              <a:gd name="connsiteX11" fmla="*/ 2396066 w 3293533"/>
              <a:gd name="connsiteY11" fmla="*/ 855133 h 1018515"/>
              <a:gd name="connsiteX12" fmla="*/ 2825134 w 3293533"/>
              <a:gd name="connsiteY12" fmla="*/ 1016936 h 1018515"/>
              <a:gd name="connsiteX13" fmla="*/ 2836333 w 3293533"/>
              <a:gd name="connsiteY13" fmla="*/ 880533 h 1018515"/>
              <a:gd name="connsiteX14" fmla="*/ 3141133 w 3293533"/>
              <a:gd name="connsiteY14" fmla="*/ 135467 h 1018515"/>
              <a:gd name="connsiteX15" fmla="*/ 3293533 w 3293533"/>
              <a:gd name="connsiteY15" fmla="*/ 897467 h 1018515"/>
              <a:gd name="connsiteX0" fmla="*/ 0 w 3293533"/>
              <a:gd name="connsiteY0" fmla="*/ 0 h 1106553"/>
              <a:gd name="connsiteX1" fmla="*/ 135466 w 3293533"/>
              <a:gd name="connsiteY1" fmla="*/ 719667 h 1106553"/>
              <a:gd name="connsiteX2" fmla="*/ 406400 w 3293533"/>
              <a:gd name="connsiteY2" fmla="*/ 42333 h 1106553"/>
              <a:gd name="connsiteX3" fmla="*/ 609600 w 3293533"/>
              <a:gd name="connsiteY3" fmla="*/ 745067 h 1106553"/>
              <a:gd name="connsiteX4" fmla="*/ 846666 w 3293533"/>
              <a:gd name="connsiteY4" fmla="*/ 76200 h 1106553"/>
              <a:gd name="connsiteX5" fmla="*/ 1049866 w 3293533"/>
              <a:gd name="connsiteY5" fmla="*/ 762000 h 1106553"/>
              <a:gd name="connsiteX6" fmla="*/ 1286933 w 3293533"/>
              <a:gd name="connsiteY6" fmla="*/ 59267 h 1106553"/>
              <a:gd name="connsiteX7" fmla="*/ 1490133 w 3293533"/>
              <a:gd name="connsiteY7" fmla="*/ 787400 h 1106553"/>
              <a:gd name="connsiteX8" fmla="*/ 1778000 w 3293533"/>
              <a:gd name="connsiteY8" fmla="*/ 50800 h 1106553"/>
              <a:gd name="connsiteX9" fmla="*/ 1981200 w 3293533"/>
              <a:gd name="connsiteY9" fmla="*/ 821267 h 1106553"/>
              <a:gd name="connsiteX10" fmla="*/ 2184400 w 3293533"/>
              <a:gd name="connsiteY10" fmla="*/ 101600 h 1106553"/>
              <a:gd name="connsiteX11" fmla="*/ 2396066 w 3293533"/>
              <a:gd name="connsiteY11" fmla="*/ 855133 h 1106553"/>
              <a:gd name="connsiteX12" fmla="*/ 2825134 w 3293533"/>
              <a:gd name="connsiteY12" fmla="*/ 1016936 h 1106553"/>
              <a:gd name="connsiteX13" fmla="*/ 2836333 w 3293533"/>
              <a:gd name="connsiteY13" fmla="*/ 880533 h 1106553"/>
              <a:gd name="connsiteX14" fmla="*/ 3141133 w 3293533"/>
              <a:gd name="connsiteY14" fmla="*/ 135467 h 1106553"/>
              <a:gd name="connsiteX15" fmla="*/ 3293533 w 3293533"/>
              <a:gd name="connsiteY15" fmla="*/ 897467 h 1106553"/>
              <a:gd name="connsiteX0" fmla="*/ 0 w 3293533"/>
              <a:gd name="connsiteY0" fmla="*/ 0 h 962121"/>
              <a:gd name="connsiteX1" fmla="*/ 135466 w 3293533"/>
              <a:gd name="connsiteY1" fmla="*/ 719667 h 962121"/>
              <a:gd name="connsiteX2" fmla="*/ 406400 w 3293533"/>
              <a:gd name="connsiteY2" fmla="*/ 42333 h 962121"/>
              <a:gd name="connsiteX3" fmla="*/ 609600 w 3293533"/>
              <a:gd name="connsiteY3" fmla="*/ 745067 h 962121"/>
              <a:gd name="connsiteX4" fmla="*/ 846666 w 3293533"/>
              <a:gd name="connsiteY4" fmla="*/ 76200 h 962121"/>
              <a:gd name="connsiteX5" fmla="*/ 1049866 w 3293533"/>
              <a:gd name="connsiteY5" fmla="*/ 762000 h 962121"/>
              <a:gd name="connsiteX6" fmla="*/ 1286933 w 3293533"/>
              <a:gd name="connsiteY6" fmla="*/ 59267 h 962121"/>
              <a:gd name="connsiteX7" fmla="*/ 1490133 w 3293533"/>
              <a:gd name="connsiteY7" fmla="*/ 787400 h 962121"/>
              <a:gd name="connsiteX8" fmla="*/ 1778000 w 3293533"/>
              <a:gd name="connsiteY8" fmla="*/ 50800 h 962121"/>
              <a:gd name="connsiteX9" fmla="*/ 1981200 w 3293533"/>
              <a:gd name="connsiteY9" fmla="*/ 821267 h 962121"/>
              <a:gd name="connsiteX10" fmla="*/ 2184400 w 3293533"/>
              <a:gd name="connsiteY10" fmla="*/ 101600 h 962121"/>
              <a:gd name="connsiteX11" fmla="*/ 2396066 w 3293533"/>
              <a:gd name="connsiteY11" fmla="*/ 855133 h 962121"/>
              <a:gd name="connsiteX12" fmla="*/ 2836333 w 3293533"/>
              <a:gd name="connsiteY12" fmla="*/ 880533 h 962121"/>
              <a:gd name="connsiteX13" fmla="*/ 3141133 w 3293533"/>
              <a:gd name="connsiteY13" fmla="*/ 135467 h 962121"/>
              <a:gd name="connsiteX14" fmla="*/ 3293533 w 3293533"/>
              <a:gd name="connsiteY14" fmla="*/ 897467 h 962121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836333 w 3293533"/>
              <a:gd name="connsiteY11" fmla="*/ 880533 h 897467"/>
              <a:gd name="connsiteX12" fmla="*/ 3141133 w 3293533"/>
              <a:gd name="connsiteY12" fmla="*/ 135467 h 897467"/>
              <a:gd name="connsiteX13" fmla="*/ 3293533 w 3293533"/>
              <a:gd name="connsiteY13" fmla="*/ 897467 h 897467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3141133 w 3293533"/>
              <a:gd name="connsiteY11" fmla="*/ 135467 h 897467"/>
              <a:gd name="connsiteX12" fmla="*/ 3293533 w 3293533"/>
              <a:gd name="connsiteY12" fmla="*/ 897467 h 897467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3293533 w 3293533"/>
              <a:gd name="connsiteY11" fmla="*/ 897467 h 897467"/>
              <a:gd name="connsiteX0" fmla="*/ 0 w 2184400"/>
              <a:gd name="connsiteY0" fmla="*/ 0 h 821340"/>
              <a:gd name="connsiteX1" fmla="*/ 135466 w 2184400"/>
              <a:gd name="connsiteY1" fmla="*/ 719667 h 821340"/>
              <a:gd name="connsiteX2" fmla="*/ 406400 w 2184400"/>
              <a:gd name="connsiteY2" fmla="*/ 42333 h 821340"/>
              <a:gd name="connsiteX3" fmla="*/ 609600 w 2184400"/>
              <a:gd name="connsiteY3" fmla="*/ 745067 h 821340"/>
              <a:gd name="connsiteX4" fmla="*/ 846666 w 2184400"/>
              <a:gd name="connsiteY4" fmla="*/ 76200 h 821340"/>
              <a:gd name="connsiteX5" fmla="*/ 1049866 w 2184400"/>
              <a:gd name="connsiteY5" fmla="*/ 762000 h 821340"/>
              <a:gd name="connsiteX6" fmla="*/ 1286933 w 2184400"/>
              <a:gd name="connsiteY6" fmla="*/ 59267 h 821340"/>
              <a:gd name="connsiteX7" fmla="*/ 1490133 w 2184400"/>
              <a:gd name="connsiteY7" fmla="*/ 787400 h 821340"/>
              <a:gd name="connsiteX8" fmla="*/ 1778000 w 2184400"/>
              <a:gd name="connsiteY8" fmla="*/ 50800 h 821340"/>
              <a:gd name="connsiteX9" fmla="*/ 1981200 w 2184400"/>
              <a:gd name="connsiteY9" fmla="*/ 821267 h 821340"/>
              <a:gd name="connsiteX10" fmla="*/ 2184400 w 2184400"/>
              <a:gd name="connsiteY10" fmla="*/ 101600 h 821340"/>
              <a:gd name="connsiteX0" fmla="*/ 0 w 2184400"/>
              <a:gd name="connsiteY0" fmla="*/ 0 h 787401"/>
              <a:gd name="connsiteX1" fmla="*/ 135466 w 2184400"/>
              <a:gd name="connsiteY1" fmla="*/ 719667 h 787401"/>
              <a:gd name="connsiteX2" fmla="*/ 406400 w 2184400"/>
              <a:gd name="connsiteY2" fmla="*/ 42333 h 787401"/>
              <a:gd name="connsiteX3" fmla="*/ 609600 w 2184400"/>
              <a:gd name="connsiteY3" fmla="*/ 745067 h 787401"/>
              <a:gd name="connsiteX4" fmla="*/ 846666 w 2184400"/>
              <a:gd name="connsiteY4" fmla="*/ 76200 h 787401"/>
              <a:gd name="connsiteX5" fmla="*/ 1049866 w 2184400"/>
              <a:gd name="connsiteY5" fmla="*/ 762000 h 787401"/>
              <a:gd name="connsiteX6" fmla="*/ 1286933 w 2184400"/>
              <a:gd name="connsiteY6" fmla="*/ 59267 h 787401"/>
              <a:gd name="connsiteX7" fmla="*/ 1490133 w 2184400"/>
              <a:gd name="connsiteY7" fmla="*/ 787400 h 787401"/>
              <a:gd name="connsiteX8" fmla="*/ 1778000 w 2184400"/>
              <a:gd name="connsiteY8" fmla="*/ 50800 h 787401"/>
              <a:gd name="connsiteX9" fmla="*/ 2184400 w 2184400"/>
              <a:gd name="connsiteY9" fmla="*/ 101600 h 787401"/>
              <a:gd name="connsiteX0" fmla="*/ 0 w 1777999"/>
              <a:gd name="connsiteY0" fmla="*/ 0 h 787401"/>
              <a:gd name="connsiteX1" fmla="*/ 135466 w 1777999"/>
              <a:gd name="connsiteY1" fmla="*/ 719667 h 787401"/>
              <a:gd name="connsiteX2" fmla="*/ 406400 w 1777999"/>
              <a:gd name="connsiteY2" fmla="*/ 42333 h 787401"/>
              <a:gd name="connsiteX3" fmla="*/ 609600 w 1777999"/>
              <a:gd name="connsiteY3" fmla="*/ 745067 h 787401"/>
              <a:gd name="connsiteX4" fmla="*/ 846666 w 1777999"/>
              <a:gd name="connsiteY4" fmla="*/ 76200 h 787401"/>
              <a:gd name="connsiteX5" fmla="*/ 1049866 w 1777999"/>
              <a:gd name="connsiteY5" fmla="*/ 762000 h 787401"/>
              <a:gd name="connsiteX6" fmla="*/ 1286933 w 1777999"/>
              <a:gd name="connsiteY6" fmla="*/ 59267 h 787401"/>
              <a:gd name="connsiteX7" fmla="*/ 1490133 w 1777999"/>
              <a:gd name="connsiteY7" fmla="*/ 787400 h 787401"/>
              <a:gd name="connsiteX8" fmla="*/ 1778000 w 1777999"/>
              <a:gd name="connsiteY8" fmla="*/ 50800 h 787401"/>
              <a:gd name="connsiteX0" fmla="*/ 0 w 1490134"/>
              <a:gd name="connsiteY0" fmla="*/ 0 h 787401"/>
              <a:gd name="connsiteX1" fmla="*/ 135466 w 1490134"/>
              <a:gd name="connsiteY1" fmla="*/ 719667 h 787401"/>
              <a:gd name="connsiteX2" fmla="*/ 406400 w 1490134"/>
              <a:gd name="connsiteY2" fmla="*/ 42333 h 787401"/>
              <a:gd name="connsiteX3" fmla="*/ 609600 w 1490134"/>
              <a:gd name="connsiteY3" fmla="*/ 745067 h 787401"/>
              <a:gd name="connsiteX4" fmla="*/ 846666 w 1490134"/>
              <a:gd name="connsiteY4" fmla="*/ 76200 h 787401"/>
              <a:gd name="connsiteX5" fmla="*/ 1049866 w 1490134"/>
              <a:gd name="connsiteY5" fmla="*/ 762000 h 787401"/>
              <a:gd name="connsiteX6" fmla="*/ 1286933 w 1490134"/>
              <a:gd name="connsiteY6" fmla="*/ 59267 h 787401"/>
              <a:gd name="connsiteX7" fmla="*/ 1490133 w 1490134"/>
              <a:gd name="connsiteY7" fmla="*/ 787400 h 787401"/>
              <a:gd name="connsiteX0" fmla="*/ 0 w 1286933"/>
              <a:gd name="connsiteY0" fmla="*/ 0 h 762007"/>
              <a:gd name="connsiteX1" fmla="*/ 135466 w 1286933"/>
              <a:gd name="connsiteY1" fmla="*/ 719667 h 762007"/>
              <a:gd name="connsiteX2" fmla="*/ 406400 w 1286933"/>
              <a:gd name="connsiteY2" fmla="*/ 42333 h 762007"/>
              <a:gd name="connsiteX3" fmla="*/ 609600 w 1286933"/>
              <a:gd name="connsiteY3" fmla="*/ 745067 h 762007"/>
              <a:gd name="connsiteX4" fmla="*/ 846666 w 1286933"/>
              <a:gd name="connsiteY4" fmla="*/ 76200 h 762007"/>
              <a:gd name="connsiteX5" fmla="*/ 1049866 w 1286933"/>
              <a:gd name="connsiteY5" fmla="*/ 762000 h 762007"/>
              <a:gd name="connsiteX6" fmla="*/ 1286933 w 1286933"/>
              <a:gd name="connsiteY6" fmla="*/ 59267 h 762007"/>
              <a:gd name="connsiteX0" fmla="*/ 0 w 1049866"/>
              <a:gd name="connsiteY0" fmla="*/ 0 h 762007"/>
              <a:gd name="connsiteX1" fmla="*/ 135466 w 1049866"/>
              <a:gd name="connsiteY1" fmla="*/ 719667 h 762007"/>
              <a:gd name="connsiteX2" fmla="*/ 406400 w 1049866"/>
              <a:gd name="connsiteY2" fmla="*/ 42333 h 762007"/>
              <a:gd name="connsiteX3" fmla="*/ 609600 w 1049866"/>
              <a:gd name="connsiteY3" fmla="*/ 745067 h 762007"/>
              <a:gd name="connsiteX4" fmla="*/ 846666 w 1049866"/>
              <a:gd name="connsiteY4" fmla="*/ 76200 h 762007"/>
              <a:gd name="connsiteX5" fmla="*/ 1049866 w 1049866"/>
              <a:gd name="connsiteY5" fmla="*/ 762000 h 762007"/>
              <a:gd name="connsiteX0" fmla="*/ 0 w 1065717"/>
              <a:gd name="connsiteY0" fmla="*/ 27767 h 719694"/>
              <a:gd name="connsiteX1" fmla="*/ 151317 w 1065717"/>
              <a:gd name="connsiteY1" fmla="*/ 677354 h 719694"/>
              <a:gd name="connsiteX2" fmla="*/ 422251 w 1065717"/>
              <a:gd name="connsiteY2" fmla="*/ 20 h 719694"/>
              <a:gd name="connsiteX3" fmla="*/ 625451 w 1065717"/>
              <a:gd name="connsiteY3" fmla="*/ 702754 h 719694"/>
              <a:gd name="connsiteX4" fmla="*/ 862517 w 1065717"/>
              <a:gd name="connsiteY4" fmla="*/ 33887 h 719694"/>
              <a:gd name="connsiteX5" fmla="*/ 1065717 w 1065717"/>
              <a:gd name="connsiteY5" fmla="*/ 719687 h 719694"/>
              <a:gd name="connsiteX0" fmla="*/ 0 w 1065717"/>
              <a:gd name="connsiteY0" fmla="*/ 27767 h 719694"/>
              <a:gd name="connsiteX1" fmla="*/ 151317 w 1065717"/>
              <a:gd name="connsiteY1" fmla="*/ 677354 h 719694"/>
              <a:gd name="connsiteX2" fmla="*/ 422251 w 1065717"/>
              <a:gd name="connsiteY2" fmla="*/ 20 h 719694"/>
              <a:gd name="connsiteX3" fmla="*/ 625451 w 1065717"/>
              <a:gd name="connsiteY3" fmla="*/ 702754 h 719694"/>
              <a:gd name="connsiteX4" fmla="*/ 862517 w 1065717"/>
              <a:gd name="connsiteY4" fmla="*/ 33887 h 719694"/>
              <a:gd name="connsiteX5" fmla="*/ 1065717 w 1065717"/>
              <a:gd name="connsiteY5" fmla="*/ 719687 h 71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65717" h="719694">
                <a:moveTo>
                  <a:pt x="0" y="27767"/>
                </a:moveTo>
                <a:cubicBezTo>
                  <a:pt x="70114" y="426270"/>
                  <a:pt x="80942" y="681978"/>
                  <a:pt x="151317" y="677354"/>
                </a:cubicBezTo>
                <a:cubicBezTo>
                  <a:pt x="221692" y="672730"/>
                  <a:pt x="343229" y="-4213"/>
                  <a:pt x="422251" y="20"/>
                </a:cubicBezTo>
                <a:cubicBezTo>
                  <a:pt x="501273" y="4253"/>
                  <a:pt x="552073" y="697109"/>
                  <a:pt x="625451" y="702754"/>
                </a:cubicBezTo>
                <a:cubicBezTo>
                  <a:pt x="698829" y="708399"/>
                  <a:pt x="789139" y="31065"/>
                  <a:pt x="862517" y="33887"/>
                </a:cubicBezTo>
                <a:cubicBezTo>
                  <a:pt x="935895" y="36709"/>
                  <a:pt x="992339" y="722509"/>
                  <a:pt x="1065717" y="719687"/>
                </a:cubicBezTo>
              </a:path>
            </a:pathLst>
          </a:custGeom>
          <a:noFill/>
          <a:ln w="12700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7" name="Freeform 17"/>
          <p:cNvSpPr/>
          <p:nvPr/>
        </p:nvSpPr>
        <p:spPr>
          <a:xfrm rot="21433167">
            <a:off x="5153915" y="3160572"/>
            <a:ext cx="1494942" cy="277519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  <a:gd name="connsiteX0" fmla="*/ 0 w 3293533"/>
              <a:gd name="connsiteY0" fmla="*/ 0 h 1018515"/>
              <a:gd name="connsiteX1" fmla="*/ 135466 w 3293533"/>
              <a:gd name="connsiteY1" fmla="*/ 719667 h 1018515"/>
              <a:gd name="connsiteX2" fmla="*/ 406400 w 3293533"/>
              <a:gd name="connsiteY2" fmla="*/ 42333 h 1018515"/>
              <a:gd name="connsiteX3" fmla="*/ 609600 w 3293533"/>
              <a:gd name="connsiteY3" fmla="*/ 745067 h 1018515"/>
              <a:gd name="connsiteX4" fmla="*/ 846666 w 3293533"/>
              <a:gd name="connsiteY4" fmla="*/ 76200 h 1018515"/>
              <a:gd name="connsiteX5" fmla="*/ 1049866 w 3293533"/>
              <a:gd name="connsiteY5" fmla="*/ 762000 h 1018515"/>
              <a:gd name="connsiteX6" fmla="*/ 1286933 w 3293533"/>
              <a:gd name="connsiteY6" fmla="*/ 59267 h 1018515"/>
              <a:gd name="connsiteX7" fmla="*/ 1490133 w 3293533"/>
              <a:gd name="connsiteY7" fmla="*/ 787400 h 1018515"/>
              <a:gd name="connsiteX8" fmla="*/ 1778000 w 3293533"/>
              <a:gd name="connsiteY8" fmla="*/ 50800 h 1018515"/>
              <a:gd name="connsiteX9" fmla="*/ 1981200 w 3293533"/>
              <a:gd name="connsiteY9" fmla="*/ 821267 h 1018515"/>
              <a:gd name="connsiteX10" fmla="*/ 2184400 w 3293533"/>
              <a:gd name="connsiteY10" fmla="*/ 101600 h 1018515"/>
              <a:gd name="connsiteX11" fmla="*/ 2396066 w 3293533"/>
              <a:gd name="connsiteY11" fmla="*/ 855133 h 1018515"/>
              <a:gd name="connsiteX12" fmla="*/ 2825134 w 3293533"/>
              <a:gd name="connsiteY12" fmla="*/ 1016936 h 1018515"/>
              <a:gd name="connsiteX13" fmla="*/ 2836333 w 3293533"/>
              <a:gd name="connsiteY13" fmla="*/ 880533 h 1018515"/>
              <a:gd name="connsiteX14" fmla="*/ 3141133 w 3293533"/>
              <a:gd name="connsiteY14" fmla="*/ 135467 h 1018515"/>
              <a:gd name="connsiteX15" fmla="*/ 3293533 w 3293533"/>
              <a:gd name="connsiteY15" fmla="*/ 897467 h 1018515"/>
              <a:gd name="connsiteX0" fmla="*/ 0 w 3293533"/>
              <a:gd name="connsiteY0" fmla="*/ 0 h 1106553"/>
              <a:gd name="connsiteX1" fmla="*/ 135466 w 3293533"/>
              <a:gd name="connsiteY1" fmla="*/ 719667 h 1106553"/>
              <a:gd name="connsiteX2" fmla="*/ 406400 w 3293533"/>
              <a:gd name="connsiteY2" fmla="*/ 42333 h 1106553"/>
              <a:gd name="connsiteX3" fmla="*/ 609600 w 3293533"/>
              <a:gd name="connsiteY3" fmla="*/ 745067 h 1106553"/>
              <a:gd name="connsiteX4" fmla="*/ 846666 w 3293533"/>
              <a:gd name="connsiteY4" fmla="*/ 76200 h 1106553"/>
              <a:gd name="connsiteX5" fmla="*/ 1049866 w 3293533"/>
              <a:gd name="connsiteY5" fmla="*/ 762000 h 1106553"/>
              <a:gd name="connsiteX6" fmla="*/ 1286933 w 3293533"/>
              <a:gd name="connsiteY6" fmla="*/ 59267 h 1106553"/>
              <a:gd name="connsiteX7" fmla="*/ 1490133 w 3293533"/>
              <a:gd name="connsiteY7" fmla="*/ 787400 h 1106553"/>
              <a:gd name="connsiteX8" fmla="*/ 1778000 w 3293533"/>
              <a:gd name="connsiteY8" fmla="*/ 50800 h 1106553"/>
              <a:gd name="connsiteX9" fmla="*/ 1981200 w 3293533"/>
              <a:gd name="connsiteY9" fmla="*/ 821267 h 1106553"/>
              <a:gd name="connsiteX10" fmla="*/ 2184400 w 3293533"/>
              <a:gd name="connsiteY10" fmla="*/ 101600 h 1106553"/>
              <a:gd name="connsiteX11" fmla="*/ 2396066 w 3293533"/>
              <a:gd name="connsiteY11" fmla="*/ 855133 h 1106553"/>
              <a:gd name="connsiteX12" fmla="*/ 2825134 w 3293533"/>
              <a:gd name="connsiteY12" fmla="*/ 1016936 h 1106553"/>
              <a:gd name="connsiteX13" fmla="*/ 2836333 w 3293533"/>
              <a:gd name="connsiteY13" fmla="*/ 880533 h 1106553"/>
              <a:gd name="connsiteX14" fmla="*/ 3141133 w 3293533"/>
              <a:gd name="connsiteY14" fmla="*/ 135467 h 1106553"/>
              <a:gd name="connsiteX15" fmla="*/ 3293533 w 3293533"/>
              <a:gd name="connsiteY15" fmla="*/ 897467 h 1106553"/>
              <a:gd name="connsiteX0" fmla="*/ 0 w 3293533"/>
              <a:gd name="connsiteY0" fmla="*/ 0 h 962121"/>
              <a:gd name="connsiteX1" fmla="*/ 135466 w 3293533"/>
              <a:gd name="connsiteY1" fmla="*/ 719667 h 962121"/>
              <a:gd name="connsiteX2" fmla="*/ 406400 w 3293533"/>
              <a:gd name="connsiteY2" fmla="*/ 42333 h 962121"/>
              <a:gd name="connsiteX3" fmla="*/ 609600 w 3293533"/>
              <a:gd name="connsiteY3" fmla="*/ 745067 h 962121"/>
              <a:gd name="connsiteX4" fmla="*/ 846666 w 3293533"/>
              <a:gd name="connsiteY4" fmla="*/ 76200 h 962121"/>
              <a:gd name="connsiteX5" fmla="*/ 1049866 w 3293533"/>
              <a:gd name="connsiteY5" fmla="*/ 762000 h 962121"/>
              <a:gd name="connsiteX6" fmla="*/ 1286933 w 3293533"/>
              <a:gd name="connsiteY6" fmla="*/ 59267 h 962121"/>
              <a:gd name="connsiteX7" fmla="*/ 1490133 w 3293533"/>
              <a:gd name="connsiteY7" fmla="*/ 787400 h 962121"/>
              <a:gd name="connsiteX8" fmla="*/ 1778000 w 3293533"/>
              <a:gd name="connsiteY8" fmla="*/ 50800 h 962121"/>
              <a:gd name="connsiteX9" fmla="*/ 1981200 w 3293533"/>
              <a:gd name="connsiteY9" fmla="*/ 821267 h 962121"/>
              <a:gd name="connsiteX10" fmla="*/ 2184400 w 3293533"/>
              <a:gd name="connsiteY10" fmla="*/ 101600 h 962121"/>
              <a:gd name="connsiteX11" fmla="*/ 2396066 w 3293533"/>
              <a:gd name="connsiteY11" fmla="*/ 855133 h 962121"/>
              <a:gd name="connsiteX12" fmla="*/ 2836333 w 3293533"/>
              <a:gd name="connsiteY12" fmla="*/ 880533 h 962121"/>
              <a:gd name="connsiteX13" fmla="*/ 3141133 w 3293533"/>
              <a:gd name="connsiteY13" fmla="*/ 135467 h 962121"/>
              <a:gd name="connsiteX14" fmla="*/ 3293533 w 3293533"/>
              <a:gd name="connsiteY14" fmla="*/ 897467 h 962121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836333 w 3293533"/>
              <a:gd name="connsiteY11" fmla="*/ 880533 h 897467"/>
              <a:gd name="connsiteX12" fmla="*/ 3141133 w 3293533"/>
              <a:gd name="connsiteY12" fmla="*/ 135467 h 897467"/>
              <a:gd name="connsiteX13" fmla="*/ 3293533 w 3293533"/>
              <a:gd name="connsiteY13" fmla="*/ 897467 h 897467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3141133 w 3293533"/>
              <a:gd name="connsiteY11" fmla="*/ 135467 h 897467"/>
              <a:gd name="connsiteX12" fmla="*/ 3293533 w 3293533"/>
              <a:gd name="connsiteY12" fmla="*/ 897467 h 897467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3293533 w 3293533"/>
              <a:gd name="connsiteY11" fmla="*/ 897467 h 897467"/>
              <a:gd name="connsiteX0" fmla="*/ 0 w 2184400"/>
              <a:gd name="connsiteY0" fmla="*/ 0 h 821340"/>
              <a:gd name="connsiteX1" fmla="*/ 135466 w 2184400"/>
              <a:gd name="connsiteY1" fmla="*/ 719667 h 821340"/>
              <a:gd name="connsiteX2" fmla="*/ 406400 w 2184400"/>
              <a:gd name="connsiteY2" fmla="*/ 42333 h 821340"/>
              <a:gd name="connsiteX3" fmla="*/ 609600 w 2184400"/>
              <a:gd name="connsiteY3" fmla="*/ 745067 h 821340"/>
              <a:gd name="connsiteX4" fmla="*/ 846666 w 2184400"/>
              <a:gd name="connsiteY4" fmla="*/ 76200 h 821340"/>
              <a:gd name="connsiteX5" fmla="*/ 1049866 w 2184400"/>
              <a:gd name="connsiteY5" fmla="*/ 762000 h 821340"/>
              <a:gd name="connsiteX6" fmla="*/ 1286933 w 2184400"/>
              <a:gd name="connsiteY6" fmla="*/ 59267 h 821340"/>
              <a:gd name="connsiteX7" fmla="*/ 1490133 w 2184400"/>
              <a:gd name="connsiteY7" fmla="*/ 787400 h 821340"/>
              <a:gd name="connsiteX8" fmla="*/ 1778000 w 2184400"/>
              <a:gd name="connsiteY8" fmla="*/ 50800 h 821340"/>
              <a:gd name="connsiteX9" fmla="*/ 1981200 w 2184400"/>
              <a:gd name="connsiteY9" fmla="*/ 821267 h 821340"/>
              <a:gd name="connsiteX10" fmla="*/ 2184400 w 2184400"/>
              <a:gd name="connsiteY10" fmla="*/ 101600 h 821340"/>
              <a:gd name="connsiteX0" fmla="*/ 0 w 2184400"/>
              <a:gd name="connsiteY0" fmla="*/ 0 h 787401"/>
              <a:gd name="connsiteX1" fmla="*/ 135466 w 2184400"/>
              <a:gd name="connsiteY1" fmla="*/ 719667 h 787401"/>
              <a:gd name="connsiteX2" fmla="*/ 406400 w 2184400"/>
              <a:gd name="connsiteY2" fmla="*/ 42333 h 787401"/>
              <a:gd name="connsiteX3" fmla="*/ 609600 w 2184400"/>
              <a:gd name="connsiteY3" fmla="*/ 745067 h 787401"/>
              <a:gd name="connsiteX4" fmla="*/ 846666 w 2184400"/>
              <a:gd name="connsiteY4" fmla="*/ 76200 h 787401"/>
              <a:gd name="connsiteX5" fmla="*/ 1049866 w 2184400"/>
              <a:gd name="connsiteY5" fmla="*/ 762000 h 787401"/>
              <a:gd name="connsiteX6" fmla="*/ 1286933 w 2184400"/>
              <a:gd name="connsiteY6" fmla="*/ 59267 h 787401"/>
              <a:gd name="connsiteX7" fmla="*/ 1490133 w 2184400"/>
              <a:gd name="connsiteY7" fmla="*/ 787400 h 787401"/>
              <a:gd name="connsiteX8" fmla="*/ 1778000 w 2184400"/>
              <a:gd name="connsiteY8" fmla="*/ 50800 h 787401"/>
              <a:gd name="connsiteX9" fmla="*/ 2184400 w 2184400"/>
              <a:gd name="connsiteY9" fmla="*/ 101600 h 787401"/>
              <a:gd name="connsiteX0" fmla="*/ 0 w 1777999"/>
              <a:gd name="connsiteY0" fmla="*/ 0 h 787401"/>
              <a:gd name="connsiteX1" fmla="*/ 135466 w 1777999"/>
              <a:gd name="connsiteY1" fmla="*/ 719667 h 787401"/>
              <a:gd name="connsiteX2" fmla="*/ 406400 w 1777999"/>
              <a:gd name="connsiteY2" fmla="*/ 42333 h 787401"/>
              <a:gd name="connsiteX3" fmla="*/ 609600 w 1777999"/>
              <a:gd name="connsiteY3" fmla="*/ 745067 h 787401"/>
              <a:gd name="connsiteX4" fmla="*/ 846666 w 1777999"/>
              <a:gd name="connsiteY4" fmla="*/ 76200 h 787401"/>
              <a:gd name="connsiteX5" fmla="*/ 1049866 w 1777999"/>
              <a:gd name="connsiteY5" fmla="*/ 762000 h 787401"/>
              <a:gd name="connsiteX6" fmla="*/ 1286933 w 1777999"/>
              <a:gd name="connsiteY6" fmla="*/ 59267 h 787401"/>
              <a:gd name="connsiteX7" fmla="*/ 1490133 w 1777999"/>
              <a:gd name="connsiteY7" fmla="*/ 787400 h 787401"/>
              <a:gd name="connsiteX8" fmla="*/ 1778000 w 1777999"/>
              <a:gd name="connsiteY8" fmla="*/ 50800 h 787401"/>
              <a:gd name="connsiteX0" fmla="*/ 0 w 1490134"/>
              <a:gd name="connsiteY0" fmla="*/ 0 h 787401"/>
              <a:gd name="connsiteX1" fmla="*/ 135466 w 1490134"/>
              <a:gd name="connsiteY1" fmla="*/ 719667 h 787401"/>
              <a:gd name="connsiteX2" fmla="*/ 406400 w 1490134"/>
              <a:gd name="connsiteY2" fmla="*/ 42333 h 787401"/>
              <a:gd name="connsiteX3" fmla="*/ 609600 w 1490134"/>
              <a:gd name="connsiteY3" fmla="*/ 745067 h 787401"/>
              <a:gd name="connsiteX4" fmla="*/ 846666 w 1490134"/>
              <a:gd name="connsiteY4" fmla="*/ 76200 h 787401"/>
              <a:gd name="connsiteX5" fmla="*/ 1049866 w 1490134"/>
              <a:gd name="connsiteY5" fmla="*/ 762000 h 787401"/>
              <a:gd name="connsiteX6" fmla="*/ 1286933 w 1490134"/>
              <a:gd name="connsiteY6" fmla="*/ 59267 h 787401"/>
              <a:gd name="connsiteX7" fmla="*/ 1490133 w 1490134"/>
              <a:gd name="connsiteY7" fmla="*/ 787400 h 787401"/>
              <a:gd name="connsiteX0" fmla="*/ 0 w 1286933"/>
              <a:gd name="connsiteY0" fmla="*/ 0 h 762007"/>
              <a:gd name="connsiteX1" fmla="*/ 135466 w 1286933"/>
              <a:gd name="connsiteY1" fmla="*/ 719667 h 762007"/>
              <a:gd name="connsiteX2" fmla="*/ 406400 w 1286933"/>
              <a:gd name="connsiteY2" fmla="*/ 42333 h 762007"/>
              <a:gd name="connsiteX3" fmla="*/ 609600 w 1286933"/>
              <a:gd name="connsiteY3" fmla="*/ 745067 h 762007"/>
              <a:gd name="connsiteX4" fmla="*/ 846666 w 1286933"/>
              <a:gd name="connsiteY4" fmla="*/ 76200 h 762007"/>
              <a:gd name="connsiteX5" fmla="*/ 1049866 w 1286933"/>
              <a:gd name="connsiteY5" fmla="*/ 762000 h 762007"/>
              <a:gd name="connsiteX6" fmla="*/ 1286933 w 1286933"/>
              <a:gd name="connsiteY6" fmla="*/ 59267 h 762007"/>
              <a:gd name="connsiteX0" fmla="*/ 0 w 1049866"/>
              <a:gd name="connsiteY0" fmla="*/ 0 h 762007"/>
              <a:gd name="connsiteX1" fmla="*/ 135466 w 1049866"/>
              <a:gd name="connsiteY1" fmla="*/ 719667 h 762007"/>
              <a:gd name="connsiteX2" fmla="*/ 406400 w 1049866"/>
              <a:gd name="connsiteY2" fmla="*/ 42333 h 762007"/>
              <a:gd name="connsiteX3" fmla="*/ 609600 w 1049866"/>
              <a:gd name="connsiteY3" fmla="*/ 745067 h 762007"/>
              <a:gd name="connsiteX4" fmla="*/ 846666 w 1049866"/>
              <a:gd name="connsiteY4" fmla="*/ 76200 h 762007"/>
              <a:gd name="connsiteX5" fmla="*/ 1049866 w 1049866"/>
              <a:gd name="connsiteY5" fmla="*/ 762000 h 762007"/>
              <a:gd name="connsiteX0" fmla="*/ 0 w 1065717"/>
              <a:gd name="connsiteY0" fmla="*/ 27767 h 719694"/>
              <a:gd name="connsiteX1" fmla="*/ 151317 w 1065717"/>
              <a:gd name="connsiteY1" fmla="*/ 677354 h 719694"/>
              <a:gd name="connsiteX2" fmla="*/ 422251 w 1065717"/>
              <a:gd name="connsiteY2" fmla="*/ 20 h 719694"/>
              <a:gd name="connsiteX3" fmla="*/ 625451 w 1065717"/>
              <a:gd name="connsiteY3" fmla="*/ 702754 h 719694"/>
              <a:gd name="connsiteX4" fmla="*/ 862517 w 1065717"/>
              <a:gd name="connsiteY4" fmla="*/ 33887 h 719694"/>
              <a:gd name="connsiteX5" fmla="*/ 1065717 w 1065717"/>
              <a:gd name="connsiteY5" fmla="*/ 719687 h 719694"/>
              <a:gd name="connsiteX0" fmla="*/ 0 w 1065717"/>
              <a:gd name="connsiteY0" fmla="*/ 27767 h 719694"/>
              <a:gd name="connsiteX1" fmla="*/ 151317 w 1065717"/>
              <a:gd name="connsiteY1" fmla="*/ 677354 h 719694"/>
              <a:gd name="connsiteX2" fmla="*/ 422251 w 1065717"/>
              <a:gd name="connsiteY2" fmla="*/ 20 h 719694"/>
              <a:gd name="connsiteX3" fmla="*/ 625451 w 1065717"/>
              <a:gd name="connsiteY3" fmla="*/ 702754 h 719694"/>
              <a:gd name="connsiteX4" fmla="*/ 862517 w 1065717"/>
              <a:gd name="connsiteY4" fmla="*/ 33887 h 719694"/>
              <a:gd name="connsiteX5" fmla="*/ 1065717 w 1065717"/>
              <a:gd name="connsiteY5" fmla="*/ 719687 h 71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65717" h="719694">
                <a:moveTo>
                  <a:pt x="0" y="27767"/>
                </a:moveTo>
                <a:cubicBezTo>
                  <a:pt x="70114" y="426270"/>
                  <a:pt x="80942" y="681978"/>
                  <a:pt x="151317" y="677354"/>
                </a:cubicBezTo>
                <a:cubicBezTo>
                  <a:pt x="221692" y="672730"/>
                  <a:pt x="343229" y="-4213"/>
                  <a:pt x="422251" y="20"/>
                </a:cubicBezTo>
                <a:cubicBezTo>
                  <a:pt x="501273" y="4253"/>
                  <a:pt x="552073" y="697109"/>
                  <a:pt x="625451" y="702754"/>
                </a:cubicBezTo>
                <a:cubicBezTo>
                  <a:pt x="698829" y="708399"/>
                  <a:pt x="789139" y="31065"/>
                  <a:pt x="862517" y="33887"/>
                </a:cubicBezTo>
                <a:cubicBezTo>
                  <a:pt x="935895" y="36709"/>
                  <a:pt x="992339" y="722509"/>
                  <a:pt x="1065717" y="719687"/>
                </a:cubicBezTo>
              </a:path>
            </a:pathLst>
          </a:custGeom>
          <a:noFill/>
          <a:ln w="38100" cmpd="sng">
            <a:solidFill>
              <a:srgbClr val="8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grpSp>
        <p:nvGrpSpPr>
          <p:cNvPr id="37" name="Groeperen 36"/>
          <p:cNvGrpSpPr/>
          <p:nvPr/>
        </p:nvGrpSpPr>
        <p:grpSpPr>
          <a:xfrm>
            <a:off x="827584" y="1506158"/>
            <a:ext cx="3312368" cy="2424897"/>
            <a:chOff x="5652120" y="1027917"/>
            <a:chExt cx="3096344" cy="2424897"/>
          </a:xfrm>
        </p:grpSpPr>
        <p:sp>
          <p:nvSpPr>
            <p:cNvPr id="34" name="Afgeronde rechthoek 33"/>
            <p:cNvSpPr/>
            <p:nvPr/>
          </p:nvSpPr>
          <p:spPr>
            <a:xfrm>
              <a:off x="5652120" y="1027917"/>
              <a:ext cx="3096344" cy="2424897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r>
                <a:rPr lang="en-US" sz="1600" dirty="0">
                  <a:solidFill>
                    <a:schemeClr val="tx1"/>
                  </a:solidFill>
                </a:rPr>
                <a:t>The electronic spin can be read out with a laser pulse </a:t>
              </a:r>
            </a:p>
          </p:txBody>
        </p:sp>
        <p:pic>
          <p:nvPicPr>
            <p:cNvPr id="21" name="Afbeelding 20" descr="PurpleSpin.ai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5939634" y="1983787"/>
              <a:ext cx="513157" cy="513156"/>
            </a:xfrm>
            <a:prstGeom prst="rect">
              <a:avLst/>
            </a:prstGeom>
          </p:spPr>
        </p:pic>
        <p:cxnSp>
          <p:nvCxnSpPr>
            <p:cNvPr id="26" name="Rechte verbindingslijn 25"/>
            <p:cNvCxnSpPr/>
            <p:nvPr/>
          </p:nvCxnSpPr>
          <p:spPr bwMode="auto">
            <a:xfrm>
              <a:off x="6588224" y="2050797"/>
              <a:ext cx="648072" cy="379136"/>
            </a:xfrm>
            <a:prstGeom prst="line">
              <a:avLst/>
            </a:prstGeom>
            <a:solidFill>
              <a:schemeClr val="accent1"/>
            </a:solidFill>
            <a:ln w="76200" cap="flat" cmpd="tri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9" name="Freeform 17"/>
            <p:cNvSpPr/>
            <p:nvPr/>
          </p:nvSpPr>
          <p:spPr>
            <a:xfrm rot="20486089">
              <a:off x="7705139" y="2101606"/>
              <a:ext cx="730631" cy="277519"/>
            </a:xfrm>
            <a:custGeom>
              <a:avLst/>
              <a:gdLst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2396066 w 3293533"/>
                <a:gd name="connsiteY11" fmla="*/ 855133 h 897467"/>
                <a:gd name="connsiteX12" fmla="*/ 2616200 w 3293533"/>
                <a:gd name="connsiteY12" fmla="*/ 118533 h 897467"/>
                <a:gd name="connsiteX13" fmla="*/ 2836333 w 3293533"/>
                <a:gd name="connsiteY13" fmla="*/ 880533 h 897467"/>
                <a:gd name="connsiteX14" fmla="*/ 3141133 w 3293533"/>
                <a:gd name="connsiteY14" fmla="*/ 135467 h 897467"/>
                <a:gd name="connsiteX15" fmla="*/ 3293533 w 3293533"/>
                <a:gd name="connsiteY15" fmla="*/ 897467 h 897467"/>
                <a:gd name="connsiteX0" fmla="*/ 0 w 3293533"/>
                <a:gd name="connsiteY0" fmla="*/ 0 h 1018515"/>
                <a:gd name="connsiteX1" fmla="*/ 135466 w 3293533"/>
                <a:gd name="connsiteY1" fmla="*/ 719667 h 1018515"/>
                <a:gd name="connsiteX2" fmla="*/ 406400 w 3293533"/>
                <a:gd name="connsiteY2" fmla="*/ 42333 h 1018515"/>
                <a:gd name="connsiteX3" fmla="*/ 609600 w 3293533"/>
                <a:gd name="connsiteY3" fmla="*/ 745067 h 1018515"/>
                <a:gd name="connsiteX4" fmla="*/ 846666 w 3293533"/>
                <a:gd name="connsiteY4" fmla="*/ 76200 h 1018515"/>
                <a:gd name="connsiteX5" fmla="*/ 1049866 w 3293533"/>
                <a:gd name="connsiteY5" fmla="*/ 762000 h 1018515"/>
                <a:gd name="connsiteX6" fmla="*/ 1286933 w 3293533"/>
                <a:gd name="connsiteY6" fmla="*/ 59267 h 1018515"/>
                <a:gd name="connsiteX7" fmla="*/ 1490133 w 3293533"/>
                <a:gd name="connsiteY7" fmla="*/ 787400 h 1018515"/>
                <a:gd name="connsiteX8" fmla="*/ 1778000 w 3293533"/>
                <a:gd name="connsiteY8" fmla="*/ 50800 h 1018515"/>
                <a:gd name="connsiteX9" fmla="*/ 1981200 w 3293533"/>
                <a:gd name="connsiteY9" fmla="*/ 821267 h 1018515"/>
                <a:gd name="connsiteX10" fmla="*/ 2184400 w 3293533"/>
                <a:gd name="connsiteY10" fmla="*/ 101600 h 1018515"/>
                <a:gd name="connsiteX11" fmla="*/ 2396066 w 3293533"/>
                <a:gd name="connsiteY11" fmla="*/ 855133 h 1018515"/>
                <a:gd name="connsiteX12" fmla="*/ 2825134 w 3293533"/>
                <a:gd name="connsiteY12" fmla="*/ 1016936 h 1018515"/>
                <a:gd name="connsiteX13" fmla="*/ 2836333 w 3293533"/>
                <a:gd name="connsiteY13" fmla="*/ 880533 h 1018515"/>
                <a:gd name="connsiteX14" fmla="*/ 3141133 w 3293533"/>
                <a:gd name="connsiteY14" fmla="*/ 135467 h 1018515"/>
                <a:gd name="connsiteX15" fmla="*/ 3293533 w 3293533"/>
                <a:gd name="connsiteY15" fmla="*/ 897467 h 1018515"/>
                <a:gd name="connsiteX0" fmla="*/ 0 w 3293533"/>
                <a:gd name="connsiteY0" fmla="*/ 0 h 1106553"/>
                <a:gd name="connsiteX1" fmla="*/ 135466 w 3293533"/>
                <a:gd name="connsiteY1" fmla="*/ 719667 h 1106553"/>
                <a:gd name="connsiteX2" fmla="*/ 406400 w 3293533"/>
                <a:gd name="connsiteY2" fmla="*/ 42333 h 1106553"/>
                <a:gd name="connsiteX3" fmla="*/ 609600 w 3293533"/>
                <a:gd name="connsiteY3" fmla="*/ 745067 h 1106553"/>
                <a:gd name="connsiteX4" fmla="*/ 846666 w 3293533"/>
                <a:gd name="connsiteY4" fmla="*/ 76200 h 1106553"/>
                <a:gd name="connsiteX5" fmla="*/ 1049866 w 3293533"/>
                <a:gd name="connsiteY5" fmla="*/ 762000 h 1106553"/>
                <a:gd name="connsiteX6" fmla="*/ 1286933 w 3293533"/>
                <a:gd name="connsiteY6" fmla="*/ 59267 h 1106553"/>
                <a:gd name="connsiteX7" fmla="*/ 1490133 w 3293533"/>
                <a:gd name="connsiteY7" fmla="*/ 787400 h 1106553"/>
                <a:gd name="connsiteX8" fmla="*/ 1778000 w 3293533"/>
                <a:gd name="connsiteY8" fmla="*/ 50800 h 1106553"/>
                <a:gd name="connsiteX9" fmla="*/ 1981200 w 3293533"/>
                <a:gd name="connsiteY9" fmla="*/ 821267 h 1106553"/>
                <a:gd name="connsiteX10" fmla="*/ 2184400 w 3293533"/>
                <a:gd name="connsiteY10" fmla="*/ 101600 h 1106553"/>
                <a:gd name="connsiteX11" fmla="*/ 2396066 w 3293533"/>
                <a:gd name="connsiteY11" fmla="*/ 855133 h 1106553"/>
                <a:gd name="connsiteX12" fmla="*/ 2825134 w 3293533"/>
                <a:gd name="connsiteY12" fmla="*/ 1016936 h 1106553"/>
                <a:gd name="connsiteX13" fmla="*/ 2836333 w 3293533"/>
                <a:gd name="connsiteY13" fmla="*/ 880533 h 1106553"/>
                <a:gd name="connsiteX14" fmla="*/ 3141133 w 3293533"/>
                <a:gd name="connsiteY14" fmla="*/ 135467 h 1106553"/>
                <a:gd name="connsiteX15" fmla="*/ 3293533 w 3293533"/>
                <a:gd name="connsiteY15" fmla="*/ 897467 h 1106553"/>
                <a:gd name="connsiteX0" fmla="*/ 0 w 3293533"/>
                <a:gd name="connsiteY0" fmla="*/ 0 h 962121"/>
                <a:gd name="connsiteX1" fmla="*/ 135466 w 3293533"/>
                <a:gd name="connsiteY1" fmla="*/ 719667 h 962121"/>
                <a:gd name="connsiteX2" fmla="*/ 406400 w 3293533"/>
                <a:gd name="connsiteY2" fmla="*/ 42333 h 962121"/>
                <a:gd name="connsiteX3" fmla="*/ 609600 w 3293533"/>
                <a:gd name="connsiteY3" fmla="*/ 745067 h 962121"/>
                <a:gd name="connsiteX4" fmla="*/ 846666 w 3293533"/>
                <a:gd name="connsiteY4" fmla="*/ 76200 h 962121"/>
                <a:gd name="connsiteX5" fmla="*/ 1049866 w 3293533"/>
                <a:gd name="connsiteY5" fmla="*/ 762000 h 962121"/>
                <a:gd name="connsiteX6" fmla="*/ 1286933 w 3293533"/>
                <a:gd name="connsiteY6" fmla="*/ 59267 h 962121"/>
                <a:gd name="connsiteX7" fmla="*/ 1490133 w 3293533"/>
                <a:gd name="connsiteY7" fmla="*/ 787400 h 962121"/>
                <a:gd name="connsiteX8" fmla="*/ 1778000 w 3293533"/>
                <a:gd name="connsiteY8" fmla="*/ 50800 h 962121"/>
                <a:gd name="connsiteX9" fmla="*/ 1981200 w 3293533"/>
                <a:gd name="connsiteY9" fmla="*/ 821267 h 962121"/>
                <a:gd name="connsiteX10" fmla="*/ 2184400 w 3293533"/>
                <a:gd name="connsiteY10" fmla="*/ 101600 h 962121"/>
                <a:gd name="connsiteX11" fmla="*/ 2396066 w 3293533"/>
                <a:gd name="connsiteY11" fmla="*/ 855133 h 962121"/>
                <a:gd name="connsiteX12" fmla="*/ 2836333 w 3293533"/>
                <a:gd name="connsiteY12" fmla="*/ 880533 h 962121"/>
                <a:gd name="connsiteX13" fmla="*/ 3141133 w 3293533"/>
                <a:gd name="connsiteY13" fmla="*/ 135467 h 962121"/>
                <a:gd name="connsiteX14" fmla="*/ 3293533 w 3293533"/>
                <a:gd name="connsiteY14" fmla="*/ 897467 h 962121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2836333 w 3293533"/>
                <a:gd name="connsiteY11" fmla="*/ 880533 h 897467"/>
                <a:gd name="connsiteX12" fmla="*/ 3141133 w 3293533"/>
                <a:gd name="connsiteY12" fmla="*/ 135467 h 897467"/>
                <a:gd name="connsiteX13" fmla="*/ 3293533 w 3293533"/>
                <a:gd name="connsiteY13" fmla="*/ 897467 h 897467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3141133 w 3293533"/>
                <a:gd name="connsiteY11" fmla="*/ 135467 h 897467"/>
                <a:gd name="connsiteX12" fmla="*/ 3293533 w 3293533"/>
                <a:gd name="connsiteY12" fmla="*/ 897467 h 897467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3293533 w 3293533"/>
                <a:gd name="connsiteY11" fmla="*/ 897467 h 897467"/>
                <a:gd name="connsiteX0" fmla="*/ 0 w 2184400"/>
                <a:gd name="connsiteY0" fmla="*/ 0 h 821340"/>
                <a:gd name="connsiteX1" fmla="*/ 135466 w 2184400"/>
                <a:gd name="connsiteY1" fmla="*/ 719667 h 821340"/>
                <a:gd name="connsiteX2" fmla="*/ 406400 w 2184400"/>
                <a:gd name="connsiteY2" fmla="*/ 42333 h 821340"/>
                <a:gd name="connsiteX3" fmla="*/ 609600 w 2184400"/>
                <a:gd name="connsiteY3" fmla="*/ 745067 h 821340"/>
                <a:gd name="connsiteX4" fmla="*/ 846666 w 2184400"/>
                <a:gd name="connsiteY4" fmla="*/ 76200 h 821340"/>
                <a:gd name="connsiteX5" fmla="*/ 1049866 w 2184400"/>
                <a:gd name="connsiteY5" fmla="*/ 762000 h 821340"/>
                <a:gd name="connsiteX6" fmla="*/ 1286933 w 2184400"/>
                <a:gd name="connsiteY6" fmla="*/ 59267 h 821340"/>
                <a:gd name="connsiteX7" fmla="*/ 1490133 w 2184400"/>
                <a:gd name="connsiteY7" fmla="*/ 787400 h 821340"/>
                <a:gd name="connsiteX8" fmla="*/ 1778000 w 2184400"/>
                <a:gd name="connsiteY8" fmla="*/ 50800 h 821340"/>
                <a:gd name="connsiteX9" fmla="*/ 1981200 w 2184400"/>
                <a:gd name="connsiteY9" fmla="*/ 821267 h 821340"/>
                <a:gd name="connsiteX10" fmla="*/ 2184400 w 2184400"/>
                <a:gd name="connsiteY10" fmla="*/ 101600 h 821340"/>
                <a:gd name="connsiteX0" fmla="*/ 0 w 2184400"/>
                <a:gd name="connsiteY0" fmla="*/ 0 h 787401"/>
                <a:gd name="connsiteX1" fmla="*/ 135466 w 2184400"/>
                <a:gd name="connsiteY1" fmla="*/ 719667 h 787401"/>
                <a:gd name="connsiteX2" fmla="*/ 406400 w 2184400"/>
                <a:gd name="connsiteY2" fmla="*/ 42333 h 787401"/>
                <a:gd name="connsiteX3" fmla="*/ 609600 w 2184400"/>
                <a:gd name="connsiteY3" fmla="*/ 745067 h 787401"/>
                <a:gd name="connsiteX4" fmla="*/ 846666 w 2184400"/>
                <a:gd name="connsiteY4" fmla="*/ 76200 h 787401"/>
                <a:gd name="connsiteX5" fmla="*/ 1049866 w 2184400"/>
                <a:gd name="connsiteY5" fmla="*/ 762000 h 787401"/>
                <a:gd name="connsiteX6" fmla="*/ 1286933 w 2184400"/>
                <a:gd name="connsiteY6" fmla="*/ 59267 h 787401"/>
                <a:gd name="connsiteX7" fmla="*/ 1490133 w 2184400"/>
                <a:gd name="connsiteY7" fmla="*/ 787400 h 787401"/>
                <a:gd name="connsiteX8" fmla="*/ 1778000 w 2184400"/>
                <a:gd name="connsiteY8" fmla="*/ 50800 h 787401"/>
                <a:gd name="connsiteX9" fmla="*/ 2184400 w 2184400"/>
                <a:gd name="connsiteY9" fmla="*/ 101600 h 787401"/>
                <a:gd name="connsiteX0" fmla="*/ 0 w 1777999"/>
                <a:gd name="connsiteY0" fmla="*/ 0 h 787401"/>
                <a:gd name="connsiteX1" fmla="*/ 135466 w 1777999"/>
                <a:gd name="connsiteY1" fmla="*/ 719667 h 787401"/>
                <a:gd name="connsiteX2" fmla="*/ 406400 w 1777999"/>
                <a:gd name="connsiteY2" fmla="*/ 42333 h 787401"/>
                <a:gd name="connsiteX3" fmla="*/ 609600 w 1777999"/>
                <a:gd name="connsiteY3" fmla="*/ 745067 h 787401"/>
                <a:gd name="connsiteX4" fmla="*/ 846666 w 1777999"/>
                <a:gd name="connsiteY4" fmla="*/ 76200 h 787401"/>
                <a:gd name="connsiteX5" fmla="*/ 1049866 w 1777999"/>
                <a:gd name="connsiteY5" fmla="*/ 762000 h 787401"/>
                <a:gd name="connsiteX6" fmla="*/ 1286933 w 1777999"/>
                <a:gd name="connsiteY6" fmla="*/ 59267 h 787401"/>
                <a:gd name="connsiteX7" fmla="*/ 1490133 w 1777999"/>
                <a:gd name="connsiteY7" fmla="*/ 787400 h 787401"/>
                <a:gd name="connsiteX8" fmla="*/ 1778000 w 1777999"/>
                <a:gd name="connsiteY8" fmla="*/ 50800 h 787401"/>
                <a:gd name="connsiteX0" fmla="*/ 0 w 1490134"/>
                <a:gd name="connsiteY0" fmla="*/ 0 h 787401"/>
                <a:gd name="connsiteX1" fmla="*/ 135466 w 1490134"/>
                <a:gd name="connsiteY1" fmla="*/ 719667 h 787401"/>
                <a:gd name="connsiteX2" fmla="*/ 406400 w 1490134"/>
                <a:gd name="connsiteY2" fmla="*/ 42333 h 787401"/>
                <a:gd name="connsiteX3" fmla="*/ 609600 w 1490134"/>
                <a:gd name="connsiteY3" fmla="*/ 745067 h 787401"/>
                <a:gd name="connsiteX4" fmla="*/ 846666 w 1490134"/>
                <a:gd name="connsiteY4" fmla="*/ 76200 h 787401"/>
                <a:gd name="connsiteX5" fmla="*/ 1049866 w 1490134"/>
                <a:gd name="connsiteY5" fmla="*/ 762000 h 787401"/>
                <a:gd name="connsiteX6" fmla="*/ 1286933 w 1490134"/>
                <a:gd name="connsiteY6" fmla="*/ 59267 h 787401"/>
                <a:gd name="connsiteX7" fmla="*/ 1490133 w 1490134"/>
                <a:gd name="connsiteY7" fmla="*/ 787400 h 787401"/>
                <a:gd name="connsiteX0" fmla="*/ 0 w 1286933"/>
                <a:gd name="connsiteY0" fmla="*/ 0 h 762007"/>
                <a:gd name="connsiteX1" fmla="*/ 135466 w 1286933"/>
                <a:gd name="connsiteY1" fmla="*/ 719667 h 762007"/>
                <a:gd name="connsiteX2" fmla="*/ 406400 w 1286933"/>
                <a:gd name="connsiteY2" fmla="*/ 42333 h 762007"/>
                <a:gd name="connsiteX3" fmla="*/ 609600 w 1286933"/>
                <a:gd name="connsiteY3" fmla="*/ 745067 h 762007"/>
                <a:gd name="connsiteX4" fmla="*/ 846666 w 1286933"/>
                <a:gd name="connsiteY4" fmla="*/ 76200 h 762007"/>
                <a:gd name="connsiteX5" fmla="*/ 1049866 w 1286933"/>
                <a:gd name="connsiteY5" fmla="*/ 762000 h 762007"/>
                <a:gd name="connsiteX6" fmla="*/ 1286933 w 1286933"/>
                <a:gd name="connsiteY6" fmla="*/ 59267 h 762007"/>
                <a:gd name="connsiteX0" fmla="*/ 0 w 1049866"/>
                <a:gd name="connsiteY0" fmla="*/ 0 h 762007"/>
                <a:gd name="connsiteX1" fmla="*/ 135466 w 1049866"/>
                <a:gd name="connsiteY1" fmla="*/ 719667 h 762007"/>
                <a:gd name="connsiteX2" fmla="*/ 406400 w 1049866"/>
                <a:gd name="connsiteY2" fmla="*/ 42333 h 762007"/>
                <a:gd name="connsiteX3" fmla="*/ 609600 w 1049866"/>
                <a:gd name="connsiteY3" fmla="*/ 745067 h 762007"/>
                <a:gd name="connsiteX4" fmla="*/ 846666 w 1049866"/>
                <a:gd name="connsiteY4" fmla="*/ 76200 h 762007"/>
                <a:gd name="connsiteX5" fmla="*/ 1049866 w 1049866"/>
                <a:gd name="connsiteY5" fmla="*/ 762000 h 762007"/>
                <a:gd name="connsiteX0" fmla="*/ 0 w 1065717"/>
                <a:gd name="connsiteY0" fmla="*/ 27767 h 719694"/>
                <a:gd name="connsiteX1" fmla="*/ 151317 w 1065717"/>
                <a:gd name="connsiteY1" fmla="*/ 677354 h 719694"/>
                <a:gd name="connsiteX2" fmla="*/ 422251 w 1065717"/>
                <a:gd name="connsiteY2" fmla="*/ 20 h 719694"/>
                <a:gd name="connsiteX3" fmla="*/ 625451 w 1065717"/>
                <a:gd name="connsiteY3" fmla="*/ 702754 h 719694"/>
                <a:gd name="connsiteX4" fmla="*/ 862517 w 1065717"/>
                <a:gd name="connsiteY4" fmla="*/ 33887 h 719694"/>
                <a:gd name="connsiteX5" fmla="*/ 1065717 w 1065717"/>
                <a:gd name="connsiteY5" fmla="*/ 719687 h 719694"/>
                <a:gd name="connsiteX0" fmla="*/ 0 w 1065717"/>
                <a:gd name="connsiteY0" fmla="*/ 27767 h 719694"/>
                <a:gd name="connsiteX1" fmla="*/ 151317 w 1065717"/>
                <a:gd name="connsiteY1" fmla="*/ 677354 h 719694"/>
                <a:gd name="connsiteX2" fmla="*/ 422251 w 1065717"/>
                <a:gd name="connsiteY2" fmla="*/ 20 h 719694"/>
                <a:gd name="connsiteX3" fmla="*/ 625451 w 1065717"/>
                <a:gd name="connsiteY3" fmla="*/ 702754 h 719694"/>
                <a:gd name="connsiteX4" fmla="*/ 862517 w 1065717"/>
                <a:gd name="connsiteY4" fmla="*/ 33887 h 719694"/>
                <a:gd name="connsiteX5" fmla="*/ 1065717 w 1065717"/>
                <a:gd name="connsiteY5" fmla="*/ 719687 h 719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5717" h="719694">
                  <a:moveTo>
                    <a:pt x="0" y="27767"/>
                  </a:moveTo>
                  <a:cubicBezTo>
                    <a:pt x="70114" y="426270"/>
                    <a:pt x="80942" y="681978"/>
                    <a:pt x="151317" y="677354"/>
                  </a:cubicBezTo>
                  <a:cubicBezTo>
                    <a:pt x="221692" y="672730"/>
                    <a:pt x="343229" y="-4213"/>
                    <a:pt x="422251" y="20"/>
                  </a:cubicBezTo>
                  <a:cubicBezTo>
                    <a:pt x="501273" y="4253"/>
                    <a:pt x="552073" y="697109"/>
                    <a:pt x="625451" y="702754"/>
                  </a:cubicBezTo>
                  <a:cubicBezTo>
                    <a:pt x="698829" y="708399"/>
                    <a:pt x="789139" y="31065"/>
                    <a:pt x="862517" y="33887"/>
                  </a:cubicBezTo>
                  <a:cubicBezTo>
                    <a:pt x="935895" y="36709"/>
                    <a:pt x="992339" y="722509"/>
                    <a:pt x="1065717" y="719687"/>
                  </a:cubicBezTo>
                </a:path>
              </a:pathLst>
            </a:custGeom>
            <a:noFill/>
            <a:ln w="12700" cmpd="sng">
              <a:solidFill>
                <a:srgbClr val="FF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30" name="Pijl links 29"/>
            <p:cNvSpPr/>
            <p:nvPr/>
          </p:nvSpPr>
          <p:spPr>
            <a:xfrm>
              <a:off x="7308304" y="2046406"/>
              <a:ext cx="288032" cy="387919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2" name="Afbeelding 21" descr="PurpleSpin.ai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600000">
              <a:off x="5934975" y="2696320"/>
              <a:ext cx="513157" cy="513156"/>
            </a:xfrm>
            <a:prstGeom prst="rect">
              <a:avLst/>
            </a:prstGeom>
          </p:spPr>
        </p:pic>
        <p:cxnSp>
          <p:nvCxnSpPr>
            <p:cNvPr id="28" name="Rechte verbindingslijn 27"/>
            <p:cNvCxnSpPr/>
            <p:nvPr/>
          </p:nvCxnSpPr>
          <p:spPr bwMode="auto">
            <a:xfrm>
              <a:off x="6588224" y="2763330"/>
              <a:ext cx="648072" cy="379136"/>
            </a:xfrm>
            <a:prstGeom prst="line">
              <a:avLst/>
            </a:prstGeom>
            <a:solidFill>
              <a:schemeClr val="accent1"/>
            </a:solidFill>
            <a:ln w="76200" cap="flat" cmpd="tri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1" name="Pijl links 30"/>
            <p:cNvSpPr/>
            <p:nvPr/>
          </p:nvSpPr>
          <p:spPr>
            <a:xfrm>
              <a:off x="7296653" y="2758939"/>
              <a:ext cx="288032" cy="387919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5" name="Afbeelding 34" descr="latex-image-1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55432" y="2110592"/>
              <a:ext cx="304800" cy="317500"/>
            </a:xfrm>
            <a:prstGeom prst="rect">
              <a:avLst/>
            </a:prstGeom>
          </p:spPr>
        </p:pic>
        <p:pic>
          <p:nvPicPr>
            <p:cNvPr id="36" name="Afbeelding 35" descr="latex-image-1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55432" y="2785601"/>
              <a:ext cx="304800" cy="317500"/>
            </a:xfrm>
            <a:prstGeom prst="rect">
              <a:avLst/>
            </a:prstGeom>
          </p:spPr>
        </p:pic>
      </p:grpSp>
      <p:grpSp>
        <p:nvGrpSpPr>
          <p:cNvPr id="53" name="Groeperen 52"/>
          <p:cNvGrpSpPr/>
          <p:nvPr/>
        </p:nvGrpSpPr>
        <p:grpSpPr>
          <a:xfrm>
            <a:off x="827584" y="4173673"/>
            <a:ext cx="3312368" cy="1730632"/>
            <a:chOff x="827584" y="4173673"/>
            <a:chExt cx="3312368" cy="1730632"/>
          </a:xfrm>
        </p:grpSpPr>
        <p:grpSp>
          <p:nvGrpSpPr>
            <p:cNvPr id="50" name="Groeperen 49"/>
            <p:cNvGrpSpPr/>
            <p:nvPr/>
          </p:nvGrpSpPr>
          <p:grpSpPr>
            <a:xfrm>
              <a:off x="827584" y="4173673"/>
              <a:ext cx="3312368" cy="1730632"/>
              <a:chOff x="827584" y="3570577"/>
              <a:chExt cx="3312368" cy="1730632"/>
            </a:xfrm>
          </p:grpSpPr>
          <p:sp>
            <p:nvSpPr>
              <p:cNvPr id="39" name="Afgeronde rechthoek 38"/>
              <p:cNvSpPr/>
              <p:nvPr/>
            </p:nvSpPr>
            <p:spPr>
              <a:xfrm>
                <a:off x="827584" y="3570577"/>
                <a:ext cx="3312368" cy="1730632"/>
              </a:xfrm>
              <a:prstGeom prst="roundRect">
                <a:avLst/>
              </a:prstGeom>
              <a:solidFill>
                <a:schemeClr val="bg2">
                  <a:lumMod val="60000"/>
                  <a:lumOff val="40000"/>
                </a:schemeClr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l"/>
                <a:r>
                  <a:rPr lang="en-US" sz="1600" dirty="0">
                    <a:solidFill>
                      <a:schemeClr val="tx1"/>
                    </a:solidFill>
                  </a:rPr>
                  <a:t>The electronic spin can be </a:t>
                </a:r>
                <a:r>
                  <a:rPr lang="en-US" sz="1600" dirty="0" smtClean="0">
                    <a:solidFill>
                      <a:schemeClr val="tx1"/>
                    </a:solidFill>
                  </a:rPr>
                  <a:t>rotated with microwave pulses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pic>
            <p:nvPicPr>
              <p:cNvPr id="40" name="Afbeelding 39" descr="PurpleSpin.ai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0000">
                <a:off x="1135157" y="4526446"/>
                <a:ext cx="548959" cy="513156"/>
              </a:xfrm>
              <a:prstGeom prst="rect">
                <a:avLst/>
              </a:prstGeom>
            </p:spPr>
          </p:pic>
          <p:sp>
            <p:nvSpPr>
              <p:cNvPr id="43" name="Pijl links 42"/>
              <p:cNvSpPr/>
              <p:nvPr/>
            </p:nvSpPr>
            <p:spPr>
              <a:xfrm>
                <a:off x="2599316" y="4589065"/>
                <a:ext cx="308127" cy="387919"/>
              </a:xfrm>
              <a:prstGeom prst="rightArrow">
                <a:avLst/>
              </a:prstGeom>
              <a:solidFill>
                <a:schemeClr val="accent4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47" name="Afbeelding 46" descr="latex-image-1.pdf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79964" y="4653251"/>
                <a:ext cx="326065" cy="317500"/>
              </a:xfrm>
              <a:prstGeom prst="rect">
                <a:avLst/>
              </a:prstGeom>
            </p:spPr>
          </p:pic>
          <p:pic>
            <p:nvPicPr>
              <p:cNvPr id="52" name="Afbeelding 51" descr="PurpleSpin.ai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9278109">
                <a:off x="3080016" y="4551490"/>
                <a:ext cx="548959" cy="513156"/>
              </a:xfrm>
              <a:prstGeom prst="rect">
                <a:avLst/>
              </a:prstGeom>
            </p:spPr>
          </p:pic>
        </p:grpSp>
        <p:sp>
          <p:nvSpPr>
            <p:cNvPr id="51" name="Freeform 17"/>
            <p:cNvSpPr/>
            <p:nvPr/>
          </p:nvSpPr>
          <p:spPr>
            <a:xfrm rot="19933984">
              <a:off x="1769896" y="5331045"/>
              <a:ext cx="774979" cy="143866"/>
            </a:xfrm>
            <a:custGeom>
              <a:avLst/>
              <a:gdLst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2396066 w 3293533"/>
                <a:gd name="connsiteY11" fmla="*/ 855133 h 897467"/>
                <a:gd name="connsiteX12" fmla="*/ 2616200 w 3293533"/>
                <a:gd name="connsiteY12" fmla="*/ 118533 h 897467"/>
                <a:gd name="connsiteX13" fmla="*/ 2836333 w 3293533"/>
                <a:gd name="connsiteY13" fmla="*/ 880533 h 897467"/>
                <a:gd name="connsiteX14" fmla="*/ 3141133 w 3293533"/>
                <a:gd name="connsiteY14" fmla="*/ 135467 h 897467"/>
                <a:gd name="connsiteX15" fmla="*/ 3293533 w 3293533"/>
                <a:gd name="connsiteY15" fmla="*/ 897467 h 897467"/>
                <a:gd name="connsiteX0" fmla="*/ 0 w 3293533"/>
                <a:gd name="connsiteY0" fmla="*/ 0 h 1018515"/>
                <a:gd name="connsiteX1" fmla="*/ 135466 w 3293533"/>
                <a:gd name="connsiteY1" fmla="*/ 719667 h 1018515"/>
                <a:gd name="connsiteX2" fmla="*/ 406400 w 3293533"/>
                <a:gd name="connsiteY2" fmla="*/ 42333 h 1018515"/>
                <a:gd name="connsiteX3" fmla="*/ 609600 w 3293533"/>
                <a:gd name="connsiteY3" fmla="*/ 745067 h 1018515"/>
                <a:gd name="connsiteX4" fmla="*/ 846666 w 3293533"/>
                <a:gd name="connsiteY4" fmla="*/ 76200 h 1018515"/>
                <a:gd name="connsiteX5" fmla="*/ 1049866 w 3293533"/>
                <a:gd name="connsiteY5" fmla="*/ 762000 h 1018515"/>
                <a:gd name="connsiteX6" fmla="*/ 1286933 w 3293533"/>
                <a:gd name="connsiteY6" fmla="*/ 59267 h 1018515"/>
                <a:gd name="connsiteX7" fmla="*/ 1490133 w 3293533"/>
                <a:gd name="connsiteY7" fmla="*/ 787400 h 1018515"/>
                <a:gd name="connsiteX8" fmla="*/ 1778000 w 3293533"/>
                <a:gd name="connsiteY8" fmla="*/ 50800 h 1018515"/>
                <a:gd name="connsiteX9" fmla="*/ 1981200 w 3293533"/>
                <a:gd name="connsiteY9" fmla="*/ 821267 h 1018515"/>
                <a:gd name="connsiteX10" fmla="*/ 2184400 w 3293533"/>
                <a:gd name="connsiteY10" fmla="*/ 101600 h 1018515"/>
                <a:gd name="connsiteX11" fmla="*/ 2396066 w 3293533"/>
                <a:gd name="connsiteY11" fmla="*/ 855133 h 1018515"/>
                <a:gd name="connsiteX12" fmla="*/ 2825134 w 3293533"/>
                <a:gd name="connsiteY12" fmla="*/ 1016936 h 1018515"/>
                <a:gd name="connsiteX13" fmla="*/ 2836333 w 3293533"/>
                <a:gd name="connsiteY13" fmla="*/ 880533 h 1018515"/>
                <a:gd name="connsiteX14" fmla="*/ 3141133 w 3293533"/>
                <a:gd name="connsiteY14" fmla="*/ 135467 h 1018515"/>
                <a:gd name="connsiteX15" fmla="*/ 3293533 w 3293533"/>
                <a:gd name="connsiteY15" fmla="*/ 897467 h 1018515"/>
                <a:gd name="connsiteX0" fmla="*/ 0 w 3293533"/>
                <a:gd name="connsiteY0" fmla="*/ 0 h 1106553"/>
                <a:gd name="connsiteX1" fmla="*/ 135466 w 3293533"/>
                <a:gd name="connsiteY1" fmla="*/ 719667 h 1106553"/>
                <a:gd name="connsiteX2" fmla="*/ 406400 w 3293533"/>
                <a:gd name="connsiteY2" fmla="*/ 42333 h 1106553"/>
                <a:gd name="connsiteX3" fmla="*/ 609600 w 3293533"/>
                <a:gd name="connsiteY3" fmla="*/ 745067 h 1106553"/>
                <a:gd name="connsiteX4" fmla="*/ 846666 w 3293533"/>
                <a:gd name="connsiteY4" fmla="*/ 76200 h 1106553"/>
                <a:gd name="connsiteX5" fmla="*/ 1049866 w 3293533"/>
                <a:gd name="connsiteY5" fmla="*/ 762000 h 1106553"/>
                <a:gd name="connsiteX6" fmla="*/ 1286933 w 3293533"/>
                <a:gd name="connsiteY6" fmla="*/ 59267 h 1106553"/>
                <a:gd name="connsiteX7" fmla="*/ 1490133 w 3293533"/>
                <a:gd name="connsiteY7" fmla="*/ 787400 h 1106553"/>
                <a:gd name="connsiteX8" fmla="*/ 1778000 w 3293533"/>
                <a:gd name="connsiteY8" fmla="*/ 50800 h 1106553"/>
                <a:gd name="connsiteX9" fmla="*/ 1981200 w 3293533"/>
                <a:gd name="connsiteY9" fmla="*/ 821267 h 1106553"/>
                <a:gd name="connsiteX10" fmla="*/ 2184400 w 3293533"/>
                <a:gd name="connsiteY10" fmla="*/ 101600 h 1106553"/>
                <a:gd name="connsiteX11" fmla="*/ 2396066 w 3293533"/>
                <a:gd name="connsiteY11" fmla="*/ 855133 h 1106553"/>
                <a:gd name="connsiteX12" fmla="*/ 2825134 w 3293533"/>
                <a:gd name="connsiteY12" fmla="*/ 1016936 h 1106553"/>
                <a:gd name="connsiteX13" fmla="*/ 2836333 w 3293533"/>
                <a:gd name="connsiteY13" fmla="*/ 880533 h 1106553"/>
                <a:gd name="connsiteX14" fmla="*/ 3141133 w 3293533"/>
                <a:gd name="connsiteY14" fmla="*/ 135467 h 1106553"/>
                <a:gd name="connsiteX15" fmla="*/ 3293533 w 3293533"/>
                <a:gd name="connsiteY15" fmla="*/ 897467 h 1106553"/>
                <a:gd name="connsiteX0" fmla="*/ 0 w 3293533"/>
                <a:gd name="connsiteY0" fmla="*/ 0 h 962121"/>
                <a:gd name="connsiteX1" fmla="*/ 135466 w 3293533"/>
                <a:gd name="connsiteY1" fmla="*/ 719667 h 962121"/>
                <a:gd name="connsiteX2" fmla="*/ 406400 w 3293533"/>
                <a:gd name="connsiteY2" fmla="*/ 42333 h 962121"/>
                <a:gd name="connsiteX3" fmla="*/ 609600 w 3293533"/>
                <a:gd name="connsiteY3" fmla="*/ 745067 h 962121"/>
                <a:gd name="connsiteX4" fmla="*/ 846666 w 3293533"/>
                <a:gd name="connsiteY4" fmla="*/ 76200 h 962121"/>
                <a:gd name="connsiteX5" fmla="*/ 1049866 w 3293533"/>
                <a:gd name="connsiteY5" fmla="*/ 762000 h 962121"/>
                <a:gd name="connsiteX6" fmla="*/ 1286933 w 3293533"/>
                <a:gd name="connsiteY6" fmla="*/ 59267 h 962121"/>
                <a:gd name="connsiteX7" fmla="*/ 1490133 w 3293533"/>
                <a:gd name="connsiteY7" fmla="*/ 787400 h 962121"/>
                <a:gd name="connsiteX8" fmla="*/ 1778000 w 3293533"/>
                <a:gd name="connsiteY8" fmla="*/ 50800 h 962121"/>
                <a:gd name="connsiteX9" fmla="*/ 1981200 w 3293533"/>
                <a:gd name="connsiteY9" fmla="*/ 821267 h 962121"/>
                <a:gd name="connsiteX10" fmla="*/ 2184400 w 3293533"/>
                <a:gd name="connsiteY10" fmla="*/ 101600 h 962121"/>
                <a:gd name="connsiteX11" fmla="*/ 2396066 w 3293533"/>
                <a:gd name="connsiteY11" fmla="*/ 855133 h 962121"/>
                <a:gd name="connsiteX12" fmla="*/ 2836333 w 3293533"/>
                <a:gd name="connsiteY12" fmla="*/ 880533 h 962121"/>
                <a:gd name="connsiteX13" fmla="*/ 3141133 w 3293533"/>
                <a:gd name="connsiteY13" fmla="*/ 135467 h 962121"/>
                <a:gd name="connsiteX14" fmla="*/ 3293533 w 3293533"/>
                <a:gd name="connsiteY14" fmla="*/ 897467 h 962121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2836333 w 3293533"/>
                <a:gd name="connsiteY11" fmla="*/ 880533 h 897467"/>
                <a:gd name="connsiteX12" fmla="*/ 3141133 w 3293533"/>
                <a:gd name="connsiteY12" fmla="*/ 135467 h 897467"/>
                <a:gd name="connsiteX13" fmla="*/ 3293533 w 3293533"/>
                <a:gd name="connsiteY13" fmla="*/ 897467 h 897467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3141133 w 3293533"/>
                <a:gd name="connsiteY11" fmla="*/ 135467 h 897467"/>
                <a:gd name="connsiteX12" fmla="*/ 3293533 w 3293533"/>
                <a:gd name="connsiteY12" fmla="*/ 897467 h 897467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3293533 w 3293533"/>
                <a:gd name="connsiteY11" fmla="*/ 897467 h 897467"/>
                <a:gd name="connsiteX0" fmla="*/ 0 w 2184400"/>
                <a:gd name="connsiteY0" fmla="*/ 0 h 821340"/>
                <a:gd name="connsiteX1" fmla="*/ 135466 w 2184400"/>
                <a:gd name="connsiteY1" fmla="*/ 719667 h 821340"/>
                <a:gd name="connsiteX2" fmla="*/ 406400 w 2184400"/>
                <a:gd name="connsiteY2" fmla="*/ 42333 h 821340"/>
                <a:gd name="connsiteX3" fmla="*/ 609600 w 2184400"/>
                <a:gd name="connsiteY3" fmla="*/ 745067 h 821340"/>
                <a:gd name="connsiteX4" fmla="*/ 846666 w 2184400"/>
                <a:gd name="connsiteY4" fmla="*/ 76200 h 821340"/>
                <a:gd name="connsiteX5" fmla="*/ 1049866 w 2184400"/>
                <a:gd name="connsiteY5" fmla="*/ 762000 h 821340"/>
                <a:gd name="connsiteX6" fmla="*/ 1286933 w 2184400"/>
                <a:gd name="connsiteY6" fmla="*/ 59267 h 821340"/>
                <a:gd name="connsiteX7" fmla="*/ 1490133 w 2184400"/>
                <a:gd name="connsiteY7" fmla="*/ 787400 h 821340"/>
                <a:gd name="connsiteX8" fmla="*/ 1778000 w 2184400"/>
                <a:gd name="connsiteY8" fmla="*/ 50800 h 821340"/>
                <a:gd name="connsiteX9" fmla="*/ 1981200 w 2184400"/>
                <a:gd name="connsiteY9" fmla="*/ 821267 h 821340"/>
                <a:gd name="connsiteX10" fmla="*/ 2184400 w 2184400"/>
                <a:gd name="connsiteY10" fmla="*/ 101600 h 821340"/>
                <a:gd name="connsiteX0" fmla="*/ 0 w 2184400"/>
                <a:gd name="connsiteY0" fmla="*/ 0 h 787401"/>
                <a:gd name="connsiteX1" fmla="*/ 135466 w 2184400"/>
                <a:gd name="connsiteY1" fmla="*/ 719667 h 787401"/>
                <a:gd name="connsiteX2" fmla="*/ 406400 w 2184400"/>
                <a:gd name="connsiteY2" fmla="*/ 42333 h 787401"/>
                <a:gd name="connsiteX3" fmla="*/ 609600 w 2184400"/>
                <a:gd name="connsiteY3" fmla="*/ 745067 h 787401"/>
                <a:gd name="connsiteX4" fmla="*/ 846666 w 2184400"/>
                <a:gd name="connsiteY4" fmla="*/ 76200 h 787401"/>
                <a:gd name="connsiteX5" fmla="*/ 1049866 w 2184400"/>
                <a:gd name="connsiteY5" fmla="*/ 762000 h 787401"/>
                <a:gd name="connsiteX6" fmla="*/ 1286933 w 2184400"/>
                <a:gd name="connsiteY6" fmla="*/ 59267 h 787401"/>
                <a:gd name="connsiteX7" fmla="*/ 1490133 w 2184400"/>
                <a:gd name="connsiteY7" fmla="*/ 787400 h 787401"/>
                <a:gd name="connsiteX8" fmla="*/ 1778000 w 2184400"/>
                <a:gd name="connsiteY8" fmla="*/ 50800 h 787401"/>
                <a:gd name="connsiteX9" fmla="*/ 2184400 w 2184400"/>
                <a:gd name="connsiteY9" fmla="*/ 101600 h 787401"/>
                <a:gd name="connsiteX0" fmla="*/ 0 w 1777999"/>
                <a:gd name="connsiteY0" fmla="*/ 0 h 787401"/>
                <a:gd name="connsiteX1" fmla="*/ 135466 w 1777999"/>
                <a:gd name="connsiteY1" fmla="*/ 719667 h 787401"/>
                <a:gd name="connsiteX2" fmla="*/ 406400 w 1777999"/>
                <a:gd name="connsiteY2" fmla="*/ 42333 h 787401"/>
                <a:gd name="connsiteX3" fmla="*/ 609600 w 1777999"/>
                <a:gd name="connsiteY3" fmla="*/ 745067 h 787401"/>
                <a:gd name="connsiteX4" fmla="*/ 846666 w 1777999"/>
                <a:gd name="connsiteY4" fmla="*/ 76200 h 787401"/>
                <a:gd name="connsiteX5" fmla="*/ 1049866 w 1777999"/>
                <a:gd name="connsiteY5" fmla="*/ 762000 h 787401"/>
                <a:gd name="connsiteX6" fmla="*/ 1286933 w 1777999"/>
                <a:gd name="connsiteY6" fmla="*/ 59267 h 787401"/>
                <a:gd name="connsiteX7" fmla="*/ 1490133 w 1777999"/>
                <a:gd name="connsiteY7" fmla="*/ 787400 h 787401"/>
                <a:gd name="connsiteX8" fmla="*/ 1778000 w 1777999"/>
                <a:gd name="connsiteY8" fmla="*/ 50800 h 787401"/>
                <a:gd name="connsiteX0" fmla="*/ 0 w 1490134"/>
                <a:gd name="connsiteY0" fmla="*/ 0 h 787401"/>
                <a:gd name="connsiteX1" fmla="*/ 135466 w 1490134"/>
                <a:gd name="connsiteY1" fmla="*/ 719667 h 787401"/>
                <a:gd name="connsiteX2" fmla="*/ 406400 w 1490134"/>
                <a:gd name="connsiteY2" fmla="*/ 42333 h 787401"/>
                <a:gd name="connsiteX3" fmla="*/ 609600 w 1490134"/>
                <a:gd name="connsiteY3" fmla="*/ 745067 h 787401"/>
                <a:gd name="connsiteX4" fmla="*/ 846666 w 1490134"/>
                <a:gd name="connsiteY4" fmla="*/ 76200 h 787401"/>
                <a:gd name="connsiteX5" fmla="*/ 1049866 w 1490134"/>
                <a:gd name="connsiteY5" fmla="*/ 762000 h 787401"/>
                <a:gd name="connsiteX6" fmla="*/ 1286933 w 1490134"/>
                <a:gd name="connsiteY6" fmla="*/ 59267 h 787401"/>
                <a:gd name="connsiteX7" fmla="*/ 1490133 w 1490134"/>
                <a:gd name="connsiteY7" fmla="*/ 787400 h 787401"/>
                <a:gd name="connsiteX0" fmla="*/ 0 w 1286933"/>
                <a:gd name="connsiteY0" fmla="*/ 0 h 762007"/>
                <a:gd name="connsiteX1" fmla="*/ 135466 w 1286933"/>
                <a:gd name="connsiteY1" fmla="*/ 719667 h 762007"/>
                <a:gd name="connsiteX2" fmla="*/ 406400 w 1286933"/>
                <a:gd name="connsiteY2" fmla="*/ 42333 h 762007"/>
                <a:gd name="connsiteX3" fmla="*/ 609600 w 1286933"/>
                <a:gd name="connsiteY3" fmla="*/ 745067 h 762007"/>
                <a:gd name="connsiteX4" fmla="*/ 846666 w 1286933"/>
                <a:gd name="connsiteY4" fmla="*/ 76200 h 762007"/>
                <a:gd name="connsiteX5" fmla="*/ 1049866 w 1286933"/>
                <a:gd name="connsiteY5" fmla="*/ 762000 h 762007"/>
                <a:gd name="connsiteX6" fmla="*/ 1286933 w 1286933"/>
                <a:gd name="connsiteY6" fmla="*/ 59267 h 762007"/>
                <a:gd name="connsiteX0" fmla="*/ 0 w 1049866"/>
                <a:gd name="connsiteY0" fmla="*/ 0 h 762007"/>
                <a:gd name="connsiteX1" fmla="*/ 135466 w 1049866"/>
                <a:gd name="connsiteY1" fmla="*/ 719667 h 762007"/>
                <a:gd name="connsiteX2" fmla="*/ 406400 w 1049866"/>
                <a:gd name="connsiteY2" fmla="*/ 42333 h 762007"/>
                <a:gd name="connsiteX3" fmla="*/ 609600 w 1049866"/>
                <a:gd name="connsiteY3" fmla="*/ 745067 h 762007"/>
                <a:gd name="connsiteX4" fmla="*/ 846666 w 1049866"/>
                <a:gd name="connsiteY4" fmla="*/ 76200 h 762007"/>
                <a:gd name="connsiteX5" fmla="*/ 1049866 w 1049866"/>
                <a:gd name="connsiteY5" fmla="*/ 762000 h 762007"/>
                <a:gd name="connsiteX0" fmla="*/ 0 w 1065717"/>
                <a:gd name="connsiteY0" fmla="*/ 27767 h 719694"/>
                <a:gd name="connsiteX1" fmla="*/ 151317 w 1065717"/>
                <a:gd name="connsiteY1" fmla="*/ 677354 h 719694"/>
                <a:gd name="connsiteX2" fmla="*/ 422251 w 1065717"/>
                <a:gd name="connsiteY2" fmla="*/ 20 h 719694"/>
                <a:gd name="connsiteX3" fmla="*/ 625451 w 1065717"/>
                <a:gd name="connsiteY3" fmla="*/ 702754 h 719694"/>
                <a:gd name="connsiteX4" fmla="*/ 862517 w 1065717"/>
                <a:gd name="connsiteY4" fmla="*/ 33887 h 719694"/>
                <a:gd name="connsiteX5" fmla="*/ 1065717 w 1065717"/>
                <a:gd name="connsiteY5" fmla="*/ 719687 h 719694"/>
                <a:gd name="connsiteX0" fmla="*/ 0 w 1065717"/>
                <a:gd name="connsiteY0" fmla="*/ 27767 h 719694"/>
                <a:gd name="connsiteX1" fmla="*/ 151317 w 1065717"/>
                <a:gd name="connsiteY1" fmla="*/ 677354 h 719694"/>
                <a:gd name="connsiteX2" fmla="*/ 422251 w 1065717"/>
                <a:gd name="connsiteY2" fmla="*/ 20 h 719694"/>
                <a:gd name="connsiteX3" fmla="*/ 625451 w 1065717"/>
                <a:gd name="connsiteY3" fmla="*/ 702754 h 719694"/>
                <a:gd name="connsiteX4" fmla="*/ 862517 w 1065717"/>
                <a:gd name="connsiteY4" fmla="*/ 33887 h 719694"/>
                <a:gd name="connsiteX5" fmla="*/ 1065717 w 1065717"/>
                <a:gd name="connsiteY5" fmla="*/ 719687 h 719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5717" h="719694">
                  <a:moveTo>
                    <a:pt x="0" y="27767"/>
                  </a:moveTo>
                  <a:cubicBezTo>
                    <a:pt x="70114" y="426270"/>
                    <a:pt x="80942" y="681978"/>
                    <a:pt x="151317" y="677354"/>
                  </a:cubicBezTo>
                  <a:cubicBezTo>
                    <a:pt x="221692" y="672730"/>
                    <a:pt x="343229" y="-4213"/>
                    <a:pt x="422251" y="20"/>
                  </a:cubicBezTo>
                  <a:cubicBezTo>
                    <a:pt x="501273" y="4253"/>
                    <a:pt x="552073" y="697109"/>
                    <a:pt x="625451" y="702754"/>
                  </a:cubicBezTo>
                  <a:cubicBezTo>
                    <a:pt x="698829" y="708399"/>
                    <a:pt x="789139" y="31065"/>
                    <a:pt x="862517" y="33887"/>
                  </a:cubicBezTo>
                  <a:cubicBezTo>
                    <a:pt x="935895" y="36709"/>
                    <a:pt x="992339" y="722509"/>
                    <a:pt x="1065717" y="719687"/>
                  </a:cubicBezTo>
                </a:path>
              </a:pathLst>
            </a:custGeom>
            <a:noFill/>
            <a:ln w="38100" cmpd="sng">
              <a:solidFill>
                <a:srgbClr val="80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</p:spTree>
    <p:extLst>
      <p:ext uri="{BB962C8B-B14F-4D97-AF65-F5344CB8AC3E}">
        <p14:creationId xmlns:p14="http://schemas.microsoft.com/office/powerpoint/2010/main" val="6629054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35" presetClass="emph" presetSubtype="0" repeatCount="5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7"/>
                                            </p:cond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221 0.03167 L 0.3161 -0.52404 " pathEditMode="relative" ptsTypes="AA">
                                      <p:cBhvr>
                                        <p:cTn id="13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17" dur="1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5" presetClass="emph" presetSubtype="0" repeatCount="5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0"/>
                                            </p:cond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0" presetClass="pat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577 0.00116 L 0.23268 0.00116 " pathEditMode="relative" rAng="0" ptsTypes="AA">
                                      <p:cBhvr>
                                        <p:cTn id="31" dur="5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845" y="0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30"/>
                                            </p:cond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32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33" dur="5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6" grpId="1" animBg="1"/>
      <p:bldP spid="17" grpId="2" animBg="1"/>
      <p:bldP spid="17" grpId="3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17575" y="77180"/>
            <a:ext cx="7708656" cy="760040"/>
          </a:xfrm>
        </p:spPr>
        <p:txBody>
          <a:bodyPr/>
          <a:lstStyle/>
          <a:p>
            <a:r>
              <a:rPr lang="en-US" noProof="0" dirty="0" smtClean="0"/>
              <a:t>We can use the optical interface to link multiple NV-centers together </a:t>
            </a:r>
            <a:endParaRPr lang="en-US" noProof="0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ekstvak 4"/>
          <p:cNvSpPr txBox="1"/>
          <p:nvPr/>
        </p:nvSpPr>
        <p:spPr>
          <a:xfrm>
            <a:off x="376064" y="2060848"/>
            <a:ext cx="244827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Optical Interface allows linking of nodes </a:t>
            </a:r>
          </a:p>
          <a:p>
            <a:pPr algn="l"/>
            <a:endParaRPr lang="en-US" sz="1400" dirty="0"/>
          </a:p>
          <a:p>
            <a:pPr algn="l"/>
            <a:r>
              <a:rPr lang="en-US" sz="1400" dirty="0" smtClean="0"/>
              <a:t>Well protected local </a:t>
            </a:r>
            <a:r>
              <a:rPr lang="en-US" sz="1400" dirty="0" err="1" smtClean="0"/>
              <a:t>qubits</a:t>
            </a:r>
            <a:r>
              <a:rPr lang="en-US" sz="1400" dirty="0" smtClean="0"/>
              <a:t> in solid state environment </a:t>
            </a:r>
          </a:p>
        </p:txBody>
      </p:sp>
      <p:pic>
        <p:nvPicPr>
          <p:cNvPr id="6" name="Afbeelding 5" descr="NV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1920" y="2750345"/>
            <a:ext cx="1440160" cy="960107"/>
          </a:xfrm>
          <a:prstGeom prst="rect">
            <a:avLst/>
          </a:prstGeom>
        </p:spPr>
      </p:pic>
      <p:pic>
        <p:nvPicPr>
          <p:cNvPr id="7" name="Afbeelding 6" descr="NV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7783" y="2943079"/>
            <a:ext cx="1080120" cy="720080"/>
          </a:xfrm>
          <a:prstGeom prst="rect">
            <a:avLst/>
          </a:prstGeom>
        </p:spPr>
      </p:pic>
      <p:pic>
        <p:nvPicPr>
          <p:cNvPr id="8" name="Afbeelding 7" descr="NV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8104" y="1220755"/>
            <a:ext cx="936104" cy="624069"/>
          </a:xfrm>
          <a:prstGeom prst="rect">
            <a:avLst/>
          </a:prstGeom>
        </p:spPr>
      </p:pic>
      <p:pic>
        <p:nvPicPr>
          <p:cNvPr id="22" name="Afbeelding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475" y="3461509"/>
            <a:ext cx="3077469" cy="929047"/>
          </a:xfrm>
          <a:prstGeom prst="rect">
            <a:avLst/>
          </a:prstGeom>
        </p:spPr>
      </p:pic>
      <p:pic>
        <p:nvPicPr>
          <p:cNvPr id="25" name="Afbeelding 2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4982" y="4229509"/>
            <a:ext cx="2618452" cy="1279301"/>
          </a:xfrm>
          <a:prstGeom prst="rect">
            <a:avLst/>
          </a:prstGeom>
        </p:spPr>
      </p:pic>
      <p:pic>
        <p:nvPicPr>
          <p:cNvPr id="28" name="Afbeelding 2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4000" y="4869160"/>
            <a:ext cx="2831976" cy="890892"/>
          </a:xfrm>
          <a:prstGeom prst="rect">
            <a:avLst/>
          </a:prstGeom>
        </p:spPr>
      </p:pic>
      <p:sp>
        <p:nvSpPr>
          <p:cNvPr id="29" name="Tijdelijke aanduiding voor verticale inhoud 28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smtClean="0"/>
              <a:t>Node-</a:t>
            </a:r>
            <a:r>
              <a:rPr lang="nl-NL" dirty="0" err="1" smtClean="0"/>
              <a:t>based</a:t>
            </a:r>
            <a:r>
              <a:rPr lang="nl-NL" dirty="0" smtClean="0"/>
              <a:t> </a:t>
            </a:r>
            <a:r>
              <a:rPr lang="nl-NL" dirty="0" err="1" smtClean="0"/>
              <a:t>architecture</a:t>
            </a:r>
            <a:endParaRPr lang="nl-NL" dirty="0"/>
          </a:p>
        </p:txBody>
      </p:sp>
      <p:sp>
        <p:nvSpPr>
          <p:cNvPr id="14" name="Freeform 17"/>
          <p:cNvSpPr/>
          <p:nvPr/>
        </p:nvSpPr>
        <p:spPr>
          <a:xfrm rot="21443162">
            <a:off x="5610841" y="3011488"/>
            <a:ext cx="730631" cy="277519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  <a:gd name="connsiteX0" fmla="*/ 0 w 3293533"/>
              <a:gd name="connsiteY0" fmla="*/ 0 h 1018515"/>
              <a:gd name="connsiteX1" fmla="*/ 135466 w 3293533"/>
              <a:gd name="connsiteY1" fmla="*/ 719667 h 1018515"/>
              <a:gd name="connsiteX2" fmla="*/ 406400 w 3293533"/>
              <a:gd name="connsiteY2" fmla="*/ 42333 h 1018515"/>
              <a:gd name="connsiteX3" fmla="*/ 609600 w 3293533"/>
              <a:gd name="connsiteY3" fmla="*/ 745067 h 1018515"/>
              <a:gd name="connsiteX4" fmla="*/ 846666 w 3293533"/>
              <a:gd name="connsiteY4" fmla="*/ 76200 h 1018515"/>
              <a:gd name="connsiteX5" fmla="*/ 1049866 w 3293533"/>
              <a:gd name="connsiteY5" fmla="*/ 762000 h 1018515"/>
              <a:gd name="connsiteX6" fmla="*/ 1286933 w 3293533"/>
              <a:gd name="connsiteY6" fmla="*/ 59267 h 1018515"/>
              <a:gd name="connsiteX7" fmla="*/ 1490133 w 3293533"/>
              <a:gd name="connsiteY7" fmla="*/ 787400 h 1018515"/>
              <a:gd name="connsiteX8" fmla="*/ 1778000 w 3293533"/>
              <a:gd name="connsiteY8" fmla="*/ 50800 h 1018515"/>
              <a:gd name="connsiteX9" fmla="*/ 1981200 w 3293533"/>
              <a:gd name="connsiteY9" fmla="*/ 821267 h 1018515"/>
              <a:gd name="connsiteX10" fmla="*/ 2184400 w 3293533"/>
              <a:gd name="connsiteY10" fmla="*/ 101600 h 1018515"/>
              <a:gd name="connsiteX11" fmla="*/ 2396066 w 3293533"/>
              <a:gd name="connsiteY11" fmla="*/ 855133 h 1018515"/>
              <a:gd name="connsiteX12" fmla="*/ 2825134 w 3293533"/>
              <a:gd name="connsiteY12" fmla="*/ 1016936 h 1018515"/>
              <a:gd name="connsiteX13" fmla="*/ 2836333 w 3293533"/>
              <a:gd name="connsiteY13" fmla="*/ 880533 h 1018515"/>
              <a:gd name="connsiteX14" fmla="*/ 3141133 w 3293533"/>
              <a:gd name="connsiteY14" fmla="*/ 135467 h 1018515"/>
              <a:gd name="connsiteX15" fmla="*/ 3293533 w 3293533"/>
              <a:gd name="connsiteY15" fmla="*/ 897467 h 1018515"/>
              <a:gd name="connsiteX0" fmla="*/ 0 w 3293533"/>
              <a:gd name="connsiteY0" fmla="*/ 0 h 1106553"/>
              <a:gd name="connsiteX1" fmla="*/ 135466 w 3293533"/>
              <a:gd name="connsiteY1" fmla="*/ 719667 h 1106553"/>
              <a:gd name="connsiteX2" fmla="*/ 406400 w 3293533"/>
              <a:gd name="connsiteY2" fmla="*/ 42333 h 1106553"/>
              <a:gd name="connsiteX3" fmla="*/ 609600 w 3293533"/>
              <a:gd name="connsiteY3" fmla="*/ 745067 h 1106553"/>
              <a:gd name="connsiteX4" fmla="*/ 846666 w 3293533"/>
              <a:gd name="connsiteY4" fmla="*/ 76200 h 1106553"/>
              <a:gd name="connsiteX5" fmla="*/ 1049866 w 3293533"/>
              <a:gd name="connsiteY5" fmla="*/ 762000 h 1106553"/>
              <a:gd name="connsiteX6" fmla="*/ 1286933 w 3293533"/>
              <a:gd name="connsiteY6" fmla="*/ 59267 h 1106553"/>
              <a:gd name="connsiteX7" fmla="*/ 1490133 w 3293533"/>
              <a:gd name="connsiteY7" fmla="*/ 787400 h 1106553"/>
              <a:gd name="connsiteX8" fmla="*/ 1778000 w 3293533"/>
              <a:gd name="connsiteY8" fmla="*/ 50800 h 1106553"/>
              <a:gd name="connsiteX9" fmla="*/ 1981200 w 3293533"/>
              <a:gd name="connsiteY9" fmla="*/ 821267 h 1106553"/>
              <a:gd name="connsiteX10" fmla="*/ 2184400 w 3293533"/>
              <a:gd name="connsiteY10" fmla="*/ 101600 h 1106553"/>
              <a:gd name="connsiteX11" fmla="*/ 2396066 w 3293533"/>
              <a:gd name="connsiteY11" fmla="*/ 855133 h 1106553"/>
              <a:gd name="connsiteX12" fmla="*/ 2825134 w 3293533"/>
              <a:gd name="connsiteY12" fmla="*/ 1016936 h 1106553"/>
              <a:gd name="connsiteX13" fmla="*/ 2836333 w 3293533"/>
              <a:gd name="connsiteY13" fmla="*/ 880533 h 1106553"/>
              <a:gd name="connsiteX14" fmla="*/ 3141133 w 3293533"/>
              <a:gd name="connsiteY14" fmla="*/ 135467 h 1106553"/>
              <a:gd name="connsiteX15" fmla="*/ 3293533 w 3293533"/>
              <a:gd name="connsiteY15" fmla="*/ 897467 h 1106553"/>
              <a:gd name="connsiteX0" fmla="*/ 0 w 3293533"/>
              <a:gd name="connsiteY0" fmla="*/ 0 h 962121"/>
              <a:gd name="connsiteX1" fmla="*/ 135466 w 3293533"/>
              <a:gd name="connsiteY1" fmla="*/ 719667 h 962121"/>
              <a:gd name="connsiteX2" fmla="*/ 406400 w 3293533"/>
              <a:gd name="connsiteY2" fmla="*/ 42333 h 962121"/>
              <a:gd name="connsiteX3" fmla="*/ 609600 w 3293533"/>
              <a:gd name="connsiteY3" fmla="*/ 745067 h 962121"/>
              <a:gd name="connsiteX4" fmla="*/ 846666 w 3293533"/>
              <a:gd name="connsiteY4" fmla="*/ 76200 h 962121"/>
              <a:gd name="connsiteX5" fmla="*/ 1049866 w 3293533"/>
              <a:gd name="connsiteY5" fmla="*/ 762000 h 962121"/>
              <a:gd name="connsiteX6" fmla="*/ 1286933 w 3293533"/>
              <a:gd name="connsiteY6" fmla="*/ 59267 h 962121"/>
              <a:gd name="connsiteX7" fmla="*/ 1490133 w 3293533"/>
              <a:gd name="connsiteY7" fmla="*/ 787400 h 962121"/>
              <a:gd name="connsiteX8" fmla="*/ 1778000 w 3293533"/>
              <a:gd name="connsiteY8" fmla="*/ 50800 h 962121"/>
              <a:gd name="connsiteX9" fmla="*/ 1981200 w 3293533"/>
              <a:gd name="connsiteY9" fmla="*/ 821267 h 962121"/>
              <a:gd name="connsiteX10" fmla="*/ 2184400 w 3293533"/>
              <a:gd name="connsiteY10" fmla="*/ 101600 h 962121"/>
              <a:gd name="connsiteX11" fmla="*/ 2396066 w 3293533"/>
              <a:gd name="connsiteY11" fmla="*/ 855133 h 962121"/>
              <a:gd name="connsiteX12" fmla="*/ 2836333 w 3293533"/>
              <a:gd name="connsiteY12" fmla="*/ 880533 h 962121"/>
              <a:gd name="connsiteX13" fmla="*/ 3141133 w 3293533"/>
              <a:gd name="connsiteY13" fmla="*/ 135467 h 962121"/>
              <a:gd name="connsiteX14" fmla="*/ 3293533 w 3293533"/>
              <a:gd name="connsiteY14" fmla="*/ 897467 h 962121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836333 w 3293533"/>
              <a:gd name="connsiteY11" fmla="*/ 880533 h 897467"/>
              <a:gd name="connsiteX12" fmla="*/ 3141133 w 3293533"/>
              <a:gd name="connsiteY12" fmla="*/ 135467 h 897467"/>
              <a:gd name="connsiteX13" fmla="*/ 3293533 w 3293533"/>
              <a:gd name="connsiteY13" fmla="*/ 897467 h 897467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3141133 w 3293533"/>
              <a:gd name="connsiteY11" fmla="*/ 135467 h 897467"/>
              <a:gd name="connsiteX12" fmla="*/ 3293533 w 3293533"/>
              <a:gd name="connsiteY12" fmla="*/ 897467 h 897467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3293533 w 3293533"/>
              <a:gd name="connsiteY11" fmla="*/ 897467 h 897467"/>
              <a:gd name="connsiteX0" fmla="*/ 0 w 2184400"/>
              <a:gd name="connsiteY0" fmla="*/ 0 h 821340"/>
              <a:gd name="connsiteX1" fmla="*/ 135466 w 2184400"/>
              <a:gd name="connsiteY1" fmla="*/ 719667 h 821340"/>
              <a:gd name="connsiteX2" fmla="*/ 406400 w 2184400"/>
              <a:gd name="connsiteY2" fmla="*/ 42333 h 821340"/>
              <a:gd name="connsiteX3" fmla="*/ 609600 w 2184400"/>
              <a:gd name="connsiteY3" fmla="*/ 745067 h 821340"/>
              <a:gd name="connsiteX4" fmla="*/ 846666 w 2184400"/>
              <a:gd name="connsiteY4" fmla="*/ 76200 h 821340"/>
              <a:gd name="connsiteX5" fmla="*/ 1049866 w 2184400"/>
              <a:gd name="connsiteY5" fmla="*/ 762000 h 821340"/>
              <a:gd name="connsiteX6" fmla="*/ 1286933 w 2184400"/>
              <a:gd name="connsiteY6" fmla="*/ 59267 h 821340"/>
              <a:gd name="connsiteX7" fmla="*/ 1490133 w 2184400"/>
              <a:gd name="connsiteY7" fmla="*/ 787400 h 821340"/>
              <a:gd name="connsiteX8" fmla="*/ 1778000 w 2184400"/>
              <a:gd name="connsiteY8" fmla="*/ 50800 h 821340"/>
              <a:gd name="connsiteX9" fmla="*/ 1981200 w 2184400"/>
              <a:gd name="connsiteY9" fmla="*/ 821267 h 821340"/>
              <a:gd name="connsiteX10" fmla="*/ 2184400 w 2184400"/>
              <a:gd name="connsiteY10" fmla="*/ 101600 h 821340"/>
              <a:gd name="connsiteX0" fmla="*/ 0 w 2184400"/>
              <a:gd name="connsiteY0" fmla="*/ 0 h 787401"/>
              <a:gd name="connsiteX1" fmla="*/ 135466 w 2184400"/>
              <a:gd name="connsiteY1" fmla="*/ 719667 h 787401"/>
              <a:gd name="connsiteX2" fmla="*/ 406400 w 2184400"/>
              <a:gd name="connsiteY2" fmla="*/ 42333 h 787401"/>
              <a:gd name="connsiteX3" fmla="*/ 609600 w 2184400"/>
              <a:gd name="connsiteY3" fmla="*/ 745067 h 787401"/>
              <a:gd name="connsiteX4" fmla="*/ 846666 w 2184400"/>
              <a:gd name="connsiteY4" fmla="*/ 76200 h 787401"/>
              <a:gd name="connsiteX5" fmla="*/ 1049866 w 2184400"/>
              <a:gd name="connsiteY5" fmla="*/ 762000 h 787401"/>
              <a:gd name="connsiteX6" fmla="*/ 1286933 w 2184400"/>
              <a:gd name="connsiteY6" fmla="*/ 59267 h 787401"/>
              <a:gd name="connsiteX7" fmla="*/ 1490133 w 2184400"/>
              <a:gd name="connsiteY7" fmla="*/ 787400 h 787401"/>
              <a:gd name="connsiteX8" fmla="*/ 1778000 w 2184400"/>
              <a:gd name="connsiteY8" fmla="*/ 50800 h 787401"/>
              <a:gd name="connsiteX9" fmla="*/ 2184400 w 2184400"/>
              <a:gd name="connsiteY9" fmla="*/ 101600 h 787401"/>
              <a:gd name="connsiteX0" fmla="*/ 0 w 1777999"/>
              <a:gd name="connsiteY0" fmla="*/ 0 h 787401"/>
              <a:gd name="connsiteX1" fmla="*/ 135466 w 1777999"/>
              <a:gd name="connsiteY1" fmla="*/ 719667 h 787401"/>
              <a:gd name="connsiteX2" fmla="*/ 406400 w 1777999"/>
              <a:gd name="connsiteY2" fmla="*/ 42333 h 787401"/>
              <a:gd name="connsiteX3" fmla="*/ 609600 w 1777999"/>
              <a:gd name="connsiteY3" fmla="*/ 745067 h 787401"/>
              <a:gd name="connsiteX4" fmla="*/ 846666 w 1777999"/>
              <a:gd name="connsiteY4" fmla="*/ 76200 h 787401"/>
              <a:gd name="connsiteX5" fmla="*/ 1049866 w 1777999"/>
              <a:gd name="connsiteY5" fmla="*/ 762000 h 787401"/>
              <a:gd name="connsiteX6" fmla="*/ 1286933 w 1777999"/>
              <a:gd name="connsiteY6" fmla="*/ 59267 h 787401"/>
              <a:gd name="connsiteX7" fmla="*/ 1490133 w 1777999"/>
              <a:gd name="connsiteY7" fmla="*/ 787400 h 787401"/>
              <a:gd name="connsiteX8" fmla="*/ 1778000 w 1777999"/>
              <a:gd name="connsiteY8" fmla="*/ 50800 h 787401"/>
              <a:gd name="connsiteX0" fmla="*/ 0 w 1490134"/>
              <a:gd name="connsiteY0" fmla="*/ 0 h 787401"/>
              <a:gd name="connsiteX1" fmla="*/ 135466 w 1490134"/>
              <a:gd name="connsiteY1" fmla="*/ 719667 h 787401"/>
              <a:gd name="connsiteX2" fmla="*/ 406400 w 1490134"/>
              <a:gd name="connsiteY2" fmla="*/ 42333 h 787401"/>
              <a:gd name="connsiteX3" fmla="*/ 609600 w 1490134"/>
              <a:gd name="connsiteY3" fmla="*/ 745067 h 787401"/>
              <a:gd name="connsiteX4" fmla="*/ 846666 w 1490134"/>
              <a:gd name="connsiteY4" fmla="*/ 76200 h 787401"/>
              <a:gd name="connsiteX5" fmla="*/ 1049866 w 1490134"/>
              <a:gd name="connsiteY5" fmla="*/ 762000 h 787401"/>
              <a:gd name="connsiteX6" fmla="*/ 1286933 w 1490134"/>
              <a:gd name="connsiteY6" fmla="*/ 59267 h 787401"/>
              <a:gd name="connsiteX7" fmla="*/ 1490133 w 1490134"/>
              <a:gd name="connsiteY7" fmla="*/ 787400 h 787401"/>
              <a:gd name="connsiteX0" fmla="*/ 0 w 1286933"/>
              <a:gd name="connsiteY0" fmla="*/ 0 h 762007"/>
              <a:gd name="connsiteX1" fmla="*/ 135466 w 1286933"/>
              <a:gd name="connsiteY1" fmla="*/ 719667 h 762007"/>
              <a:gd name="connsiteX2" fmla="*/ 406400 w 1286933"/>
              <a:gd name="connsiteY2" fmla="*/ 42333 h 762007"/>
              <a:gd name="connsiteX3" fmla="*/ 609600 w 1286933"/>
              <a:gd name="connsiteY3" fmla="*/ 745067 h 762007"/>
              <a:gd name="connsiteX4" fmla="*/ 846666 w 1286933"/>
              <a:gd name="connsiteY4" fmla="*/ 76200 h 762007"/>
              <a:gd name="connsiteX5" fmla="*/ 1049866 w 1286933"/>
              <a:gd name="connsiteY5" fmla="*/ 762000 h 762007"/>
              <a:gd name="connsiteX6" fmla="*/ 1286933 w 1286933"/>
              <a:gd name="connsiteY6" fmla="*/ 59267 h 762007"/>
              <a:gd name="connsiteX0" fmla="*/ 0 w 1049866"/>
              <a:gd name="connsiteY0" fmla="*/ 0 h 762007"/>
              <a:gd name="connsiteX1" fmla="*/ 135466 w 1049866"/>
              <a:gd name="connsiteY1" fmla="*/ 719667 h 762007"/>
              <a:gd name="connsiteX2" fmla="*/ 406400 w 1049866"/>
              <a:gd name="connsiteY2" fmla="*/ 42333 h 762007"/>
              <a:gd name="connsiteX3" fmla="*/ 609600 w 1049866"/>
              <a:gd name="connsiteY3" fmla="*/ 745067 h 762007"/>
              <a:gd name="connsiteX4" fmla="*/ 846666 w 1049866"/>
              <a:gd name="connsiteY4" fmla="*/ 76200 h 762007"/>
              <a:gd name="connsiteX5" fmla="*/ 1049866 w 1049866"/>
              <a:gd name="connsiteY5" fmla="*/ 762000 h 762007"/>
              <a:gd name="connsiteX0" fmla="*/ 0 w 1065717"/>
              <a:gd name="connsiteY0" fmla="*/ 27767 h 719694"/>
              <a:gd name="connsiteX1" fmla="*/ 151317 w 1065717"/>
              <a:gd name="connsiteY1" fmla="*/ 677354 h 719694"/>
              <a:gd name="connsiteX2" fmla="*/ 422251 w 1065717"/>
              <a:gd name="connsiteY2" fmla="*/ 20 h 719694"/>
              <a:gd name="connsiteX3" fmla="*/ 625451 w 1065717"/>
              <a:gd name="connsiteY3" fmla="*/ 702754 h 719694"/>
              <a:gd name="connsiteX4" fmla="*/ 862517 w 1065717"/>
              <a:gd name="connsiteY4" fmla="*/ 33887 h 719694"/>
              <a:gd name="connsiteX5" fmla="*/ 1065717 w 1065717"/>
              <a:gd name="connsiteY5" fmla="*/ 719687 h 719694"/>
              <a:gd name="connsiteX0" fmla="*/ 0 w 1065717"/>
              <a:gd name="connsiteY0" fmla="*/ 27767 h 719694"/>
              <a:gd name="connsiteX1" fmla="*/ 151317 w 1065717"/>
              <a:gd name="connsiteY1" fmla="*/ 677354 h 719694"/>
              <a:gd name="connsiteX2" fmla="*/ 422251 w 1065717"/>
              <a:gd name="connsiteY2" fmla="*/ 20 h 719694"/>
              <a:gd name="connsiteX3" fmla="*/ 625451 w 1065717"/>
              <a:gd name="connsiteY3" fmla="*/ 702754 h 719694"/>
              <a:gd name="connsiteX4" fmla="*/ 862517 w 1065717"/>
              <a:gd name="connsiteY4" fmla="*/ 33887 h 719694"/>
              <a:gd name="connsiteX5" fmla="*/ 1065717 w 1065717"/>
              <a:gd name="connsiteY5" fmla="*/ 719687 h 71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65717" h="719694">
                <a:moveTo>
                  <a:pt x="0" y="27767"/>
                </a:moveTo>
                <a:cubicBezTo>
                  <a:pt x="70114" y="426270"/>
                  <a:pt x="80942" y="681978"/>
                  <a:pt x="151317" y="677354"/>
                </a:cubicBezTo>
                <a:cubicBezTo>
                  <a:pt x="221692" y="672730"/>
                  <a:pt x="343229" y="-4213"/>
                  <a:pt x="422251" y="20"/>
                </a:cubicBezTo>
                <a:cubicBezTo>
                  <a:pt x="501273" y="4253"/>
                  <a:pt x="552073" y="697109"/>
                  <a:pt x="625451" y="702754"/>
                </a:cubicBezTo>
                <a:cubicBezTo>
                  <a:pt x="698829" y="708399"/>
                  <a:pt x="789139" y="31065"/>
                  <a:pt x="862517" y="33887"/>
                </a:cubicBezTo>
                <a:cubicBezTo>
                  <a:pt x="935895" y="36709"/>
                  <a:pt x="992339" y="722509"/>
                  <a:pt x="1065717" y="719687"/>
                </a:cubicBezTo>
              </a:path>
            </a:pathLst>
          </a:custGeom>
          <a:noFill/>
          <a:ln w="12700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9" name="Rechte verbindingslijn 8"/>
          <p:cNvCxnSpPr/>
          <p:nvPr/>
        </p:nvCxnSpPr>
        <p:spPr bwMode="auto">
          <a:xfrm>
            <a:off x="4644008" y="3110171"/>
            <a:ext cx="2664296" cy="80152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4"/>
            </a:solidFill>
            <a:prstDash val="dot"/>
            <a:round/>
            <a:headEnd type="none" w="med" len="med"/>
            <a:tailEnd type="none" w="med" len="med"/>
          </a:ln>
          <a:effectLst/>
        </p:spPr>
      </p:cxnSp>
      <p:sp>
        <p:nvSpPr>
          <p:cNvPr id="17" name="Freeform 17"/>
          <p:cNvSpPr/>
          <p:nvPr/>
        </p:nvSpPr>
        <p:spPr>
          <a:xfrm rot="2877045">
            <a:off x="6269979" y="2232892"/>
            <a:ext cx="730631" cy="277519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  <a:gd name="connsiteX0" fmla="*/ 0 w 3293533"/>
              <a:gd name="connsiteY0" fmla="*/ 0 h 1018515"/>
              <a:gd name="connsiteX1" fmla="*/ 135466 w 3293533"/>
              <a:gd name="connsiteY1" fmla="*/ 719667 h 1018515"/>
              <a:gd name="connsiteX2" fmla="*/ 406400 w 3293533"/>
              <a:gd name="connsiteY2" fmla="*/ 42333 h 1018515"/>
              <a:gd name="connsiteX3" fmla="*/ 609600 w 3293533"/>
              <a:gd name="connsiteY3" fmla="*/ 745067 h 1018515"/>
              <a:gd name="connsiteX4" fmla="*/ 846666 w 3293533"/>
              <a:gd name="connsiteY4" fmla="*/ 76200 h 1018515"/>
              <a:gd name="connsiteX5" fmla="*/ 1049866 w 3293533"/>
              <a:gd name="connsiteY5" fmla="*/ 762000 h 1018515"/>
              <a:gd name="connsiteX6" fmla="*/ 1286933 w 3293533"/>
              <a:gd name="connsiteY6" fmla="*/ 59267 h 1018515"/>
              <a:gd name="connsiteX7" fmla="*/ 1490133 w 3293533"/>
              <a:gd name="connsiteY7" fmla="*/ 787400 h 1018515"/>
              <a:gd name="connsiteX8" fmla="*/ 1778000 w 3293533"/>
              <a:gd name="connsiteY8" fmla="*/ 50800 h 1018515"/>
              <a:gd name="connsiteX9" fmla="*/ 1981200 w 3293533"/>
              <a:gd name="connsiteY9" fmla="*/ 821267 h 1018515"/>
              <a:gd name="connsiteX10" fmla="*/ 2184400 w 3293533"/>
              <a:gd name="connsiteY10" fmla="*/ 101600 h 1018515"/>
              <a:gd name="connsiteX11" fmla="*/ 2396066 w 3293533"/>
              <a:gd name="connsiteY11" fmla="*/ 855133 h 1018515"/>
              <a:gd name="connsiteX12" fmla="*/ 2825134 w 3293533"/>
              <a:gd name="connsiteY12" fmla="*/ 1016936 h 1018515"/>
              <a:gd name="connsiteX13" fmla="*/ 2836333 w 3293533"/>
              <a:gd name="connsiteY13" fmla="*/ 880533 h 1018515"/>
              <a:gd name="connsiteX14" fmla="*/ 3141133 w 3293533"/>
              <a:gd name="connsiteY14" fmla="*/ 135467 h 1018515"/>
              <a:gd name="connsiteX15" fmla="*/ 3293533 w 3293533"/>
              <a:gd name="connsiteY15" fmla="*/ 897467 h 1018515"/>
              <a:gd name="connsiteX0" fmla="*/ 0 w 3293533"/>
              <a:gd name="connsiteY0" fmla="*/ 0 h 1106553"/>
              <a:gd name="connsiteX1" fmla="*/ 135466 w 3293533"/>
              <a:gd name="connsiteY1" fmla="*/ 719667 h 1106553"/>
              <a:gd name="connsiteX2" fmla="*/ 406400 w 3293533"/>
              <a:gd name="connsiteY2" fmla="*/ 42333 h 1106553"/>
              <a:gd name="connsiteX3" fmla="*/ 609600 w 3293533"/>
              <a:gd name="connsiteY3" fmla="*/ 745067 h 1106553"/>
              <a:gd name="connsiteX4" fmla="*/ 846666 w 3293533"/>
              <a:gd name="connsiteY4" fmla="*/ 76200 h 1106553"/>
              <a:gd name="connsiteX5" fmla="*/ 1049866 w 3293533"/>
              <a:gd name="connsiteY5" fmla="*/ 762000 h 1106553"/>
              <a:gd name="connsiteX6" fmla="*/ 1286933 w 3293533"/>
              <a:gd name="connsiteY6" fmla="*/ 59267 h 1106553"/>
              <a:gd name="connsiteX7" fmla="*/ 1490133 w 3293533"/>
              <a:gd name="connsiteY7" fmla="*/ 787400 h 1106553"/>
              <a:gd name="connsiteX8" fmla="*/ 1778000 w 3293533"/>
              <a:gd name="connsiteY8" fmla="*/ 50800 h 1106553"/>
              <a:gd name="connsiteX9" fmla="*/ 1981200 w 3293533"/>
              <a:gd name="connsiteY9" fmla="*/ 821267 h 1106553"/>
              <a:gd name="connsiteX10" fmla="*/ 2184400 w 3293533"/>
              <a:gd name="connsiteY10" fmla="*/ 101600 h 1106553"/>
              <a:gd name="connsiteX11" fmla="*/ 2396066 w 3293533"/>
              <a:gd name="connsiteY11" fmla="*/ 855133 h 1106553"/>
              <a:gd name="connsiteX12" fmla="*/ 2825134 w 3293533"/>
              <a:gd name="connsiteY12" fmla="*/ 1016936 h 1106553"/>
              <a:gd name="connsiteX13" fmla="*/ 2836333 w 3293533"/>
              <a:gd name="connsiteY13" fmla="*/ 880533 h 1106553"/>
              <a:gd name="connsiteX14" fmla="*/ 3141133 w 3293533"/>
              <a:gd name="connsiteY14" fmla="*/ 135467 h 1106553"/>
              <a:gd name="connsiteX15" fmla="*/ 3293533 w 3293533"/>
              <a:gd name="connsiteY15" fmla="*/ 897467 h 1106553"/>
              <a:gd name="connsiteX0" fmla="*/ 0 w 3293533"/>
              <a:gd name="connsiteY0" fmla="*/ 0 h 962121"/>
              <a:gd name="connsiteX1" fmla="*/ 135466 w 3293533"/>
              <a:gd name="connsiteY1" fmla="*/ 719667 h 962121"/>
              <a:gd name="connsiteX2" fmla="*/ 406400 w 3293533"/>
              <a:gd name="connsiteY2" fmla="*/ 42333 h 962121"/>
              <a:gd name="connsiteX3" fmla="*/ 609600 w 3293533"/>
              <a:gd name="connsiteY3" fmla="*/ 745067 h 962121"/>
              <a:gd name="connsiteX4" fmla="*/ 846666 w 3293533"/>
              <a:gd name="connsiteY4" fmla="*/ 76200 h 962121"/>
              <a:gd name="connsiteX5" fmla="*/ 1049866 w 3293533"/>
              <a:gd name="connsiteY5" fmla="*/ 762000 h 962121"/>
              <a:gd name="connsiteX6" fmla="*/ 1286933 w 3293533"/>
              <a:gd name="connsiteY6" fmla="*/ 59267 h 962121"/>
              <a:gd name="connsiteX7" fmla="*/ 1490133 w 3293533"/>
              <a:gd name="connsiteY7" fmla="*/ 787400 h 962121"/>
              <a:gd name="connsiteX8" fmla="*/ 1778000 w 3293533"/>
              <a:gd name="connsiteY8" fmla="*/ 50800 h 962121"/>
              <a:gd name="connsiteX9" fmla="*/ 1981200 w 3293533"/>
              <a:gd name="connsiteY9" fmla="*/ 821267 h 962121"/>
              <a:gd name="connsiteX10" fmla="*/ 2184400 w 3293533"/>
              <a:gd name="connsiteY10" fmla="*/ 101600 h 962121"/>
              <a:gd name="connsiteX11" fmla="*/ 2396066 w 3293533"/>
              <a:gd name="connsiteY11" fmla="*/ 855133 h 962121"/>
              <a:gd name="connsiteX12" fmla="*/ 2836333 w 3293533"/>
              <a:gd name="connsiteY12" fmla="*/ 880533 h 962121"/>
              <a:gd name="connsiteX13" fmla="*/ 3141133 w 3293533"/>
              <a:gd name="connsiteY13" fmla="*/ 135467 h 962121"/>
              <a:gd name="connsiteX14" fmla="*/ 3293533 w 3293533"/>
              <a:gd name="connsiteY14" fmla="*/ 897467 h 962121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836333 w 3293533"/>
              <a:gd name="connsiteY11" fmla="*/ 880533 h 897467"/>
              <a:gd name="connsiteX12" fmla="*/ 3141133 w 3293533"/>
              <a:gd name="connsiteY12" fmla="*/ 135467 h 897467"/>
              <a:gd name="connsiteX13" fmla="*/ 3293533 w 3293533"/>
              <a:gd name="connsiteY13" fmla="*/ 897467 h 897467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3141133 w 3293533"/>
              <a:gd name="connsiteY11" fmla="*/ 135467 h 897467"/>
              <a:gd name="connsiteX12" fmla="*/ 3293533 w 3293533"/>
              <a:gd name="connsiteY12" fmla="*/ 897467 h 897467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3293533 w 3293533"/>
              <a:gd name="connsiteY11" fmla="*/ 897467 h 897467"/>
              <a:gd name="connsiteX0" fmla="*/ 0 w 2184400"/>
              <a:gd name="connsiteY0" fmla="*/ 0 h 821340"/>
              <a:gd name="connsiteX1" fmla="*/ 135466 w 2184400"/>
              <a:gd name="connsiteY1" fmla="*/ 719667 h 821340"/>
              <a:gd name="connsiteX2" fmla="*/ 406400 w 2184400"/>
              <a:gd name="connsiteY2" fmla="*/ 42333 h 821340"/>
              <a:gd name="connsiteX3" fmla="*/ 609600 w 2184400"/>
              <a:gd name="connsiteY3" fmla="*/ 745067 h 821340"/>
              <a:gd name="connsiteX4" fmla="*/ 846666 w 2184400"/>
              <a:gd name="connsiteY4" fmla="*/ 76200 h 821340"/>
              <a:gd name="connsiteX5" fmla="*/ 1049866 w 2184400"/>
              <a:gd name="connsiteY5" fmla="*/ 762000 h 821340"/>
              <a:gd name="connsiteX6" fmla="*/ 1286933 w 2184400"/>
              <a:gd name="connsiteY6" fmla="*/ 59267 h 821340"/>
              <a:gd name="connsiteX7" fmla="*/ 1490133 w 2184400"/>
              <a:gd name="connsiteY7" fmla="*/ 787400 h 821340"/>
              <a:gd name="connsiteX8" fmla="*/ 1778000 w 2184400"/>
              <a:gd name="connsiteY8" fmla="*/ 50800 h 821340"/>
              <a:gd name="connsiteX9" fmla="*/ 1981200 w 2184400"/>
              <a:gd name="connsiteY9" fmla="*/ 821267 h 821340"/>
              <a:gd name="connsiteX10" fmla="*/ 2184400 w 2184400"/>
              <a:gd name="connsiteY10" fmla="*/ 101600 h 821340"/>
              <a:gd name="connsiteX0" fmla="*/ 0 w 2184400"/>
              <a:gd name="connsiteY0" fmla="*/ 0 h 787401"/>
              <a:gd name="connsiteX1" fmla="*/ 135466 w 2184400"/>
              <a:gd name="connsiteY1" fmla="*/ 719667 h 787401"/>
              <a:gd name="connsiteX2" fmla="*/ 406400 w 2184400"/>
              <a:gd name="connsiteY2" fmla="*/ 42333 h 787401"/>
              <a:gd name="connsiteX3" fmla="*/ 609600 w 2184400"/>
              <a:gd name="connsiteY3" fmla="*/ 745067 h 787401"/>
              <a:gd name="connsiteX4" fmla="*/ 846666 w 2184400"/>
              <a:gd name="connsiteY4" fmla="*/ 76200 h 787401"/>
              <a:gd name="connsiteX5" fmla="*/ 1049866 w 2184400"/>
              <a:gd name="connsiteY5" fmla="*/ 762000 h 787401"/>
              <a:gd name="connsiteX6" fmla="*/ 1286933 w 2184400"/>
              <a:gd name="connsiteY6" fmla="*/ 59267 h 787401"/>
              <a:gd name="connsiteX7" fmla="*/ 1490133 w 2184400"/>
              <a:gd name="connsiteY7" fmla="*/ 787400 h 787401"/>
              <a:gd name="connsiteX8" fmla="*/ 1778000 w 2184400"/>
              <a:gd name="connsiteY8" fmla="*/ 50800 h 787401"/>
              <a:gd name="connsiteX9" fmla="*/ 2184400 w 2184400"/>
              <a:gd name="connsiteY9" fmla="*/ 101600 h 787401"/>
              <a:gd name="connsiteX0" fmla="*/ 0 w 1777999"/>
              <a:gd name="connsiteY0" fmla="*/ 0 h 787401"/>
              <a:gd name="connsiteX1" fmla="*/ 135466 w 1777999"/>
              <a:gd name="connsiteY1" fmla="*/ 719667 h 787401"/>
              <a:gd name="connsiteX2" fmla="*/ 406400 w 1777999"/>
              <a:gd name="connsiteY2" fmla="*/ 42333 h 787401"/>
              <a:gd name="connsiteX3" fmla="*/ 609600 w 1777999"/>
              <a:gd name="connsiteY3" fmla="*/ 745067 h 787401"/>
              <a:gd name="connsiteX4" fmla="*/ 846666 w 1777999"/>
              <a:gd name="connsiteY4" fmla="*/ 76200 h 787401"/>
              <a:gd name="connsiteX5" fmla="*/ 1049866 w 1777999"/>
              <a:gd name="connsiteY5" fmla="*/ 762000 h 787401"/>
              <a:gd name="connsiteX6" fmla="*/ 1286933 w 1777999"/>
              <a:gd name="connsiteY6" fmla="*/ 59267 h 787401"/>
              <a:gd name="connsiteX7" fmla="*/ 1490133 w 1777999"/>
              <a:gd name="connsiteY7" fmla="*/ 787400 h 787401"/>
              <a:gd name="connsiteX8" fmla="*/ 1778000 w 1777999"/>
              <a:gd name="connsiteY8" fmla="*/ 50800 h 787401"/>
              <a:gd name="connsiteX0" fmla="*/ 0 w 1490134"/>
              <a:gd name="connsiteY0" fmla="*/ 0 h 787401"/>
              <a:gd name="connsiteX1" fmla="*/ 135466 w 1490134"/>
              <a:gd name="connsiteY1" fmla="*/ 719667 h 787401"/>
              <a:gd name="connsiteX2" fmla="*/ 406400 w 1490134"/>
              <a:gd name="connsiteY2" fmla="*/ 42333 h 787401"/>
              <a:gd name="connsiteX3" fmla="*/ 609600 w 1490134"/>
              <a:gd name="connsiteY3" fmla="*/ 745067 h 787401"/>
              <a:gd name="connsiteX4" fmla="*/ 846666 w 1490134"/>
              <a:gd name="connsiteY4" fmla="*/ 76200 h 787401"/>
              <a:gd name="connsiteX5" fmla="*/ 1049866 w 1490134"/>
              <a:gd name="connsiteY5" fmla="*/ 762000 h 787401"/>
              <a:gd name="connsiteX6" fmla="*/ 1286933 w 1490134"/>
              <a:gd name="connsiteY6" fmla="*/ 59267 h 787401"/>
              <a:gd name="connsiteX7" fmla="*/ 1490133 w 1490134"/>
              <a:gd name="connsiteY7" fmla="*/ 787400 h 787401"/>
              <a:gd name="connsiteX0" fmla="*/ 0 w 1286933"/>
              <a:gd name="connsiteY0" fmla="*/ 0 h 762007"/>
              <a:gd name="connsiteX1" fmla="*/ 135466 w 1286933"/>
              <a:gd name="connsiteY1" fmla="*/ 719667 h 762007"/>
              <a:gd name="connsiteX2" fmla="*/ 406400 w 1286933"/>
              <a:gd name="connsiteY2" fmla="*/ 42333 h 762007"/>
              <a:gd name="connsiteX3" fmla="*/ 609600 w 1286933"/>
              <a:gd name="connsiteY3" fmla="*/ 745067 h 762007"/>
              <a:gd name="connsiteX4" fmla="*/ 846666 w 1286933"/>
              <a:gd name="connsiteY4" fmla="*/ 76200 h 762007"/>
              <a:gd name="connsiteX5" fmla="*/ 1049866 w 1286933"/>
              <a:gd name="connsiteY5" fmla="*/ 762000 h 762007"/>
              <a:gd name="connsiteX6" fmla="*/ 1286933 w 1286933"/>
              <a:gd name="connsiteY6" fmla="*/ 59267 h 762007"/>
              <a:gd name="connsiteX0" fmla="*/ 0 w 1049866"/>
              <a:gd name="connsiteY0" fmla="*/ 0 h 762007"/>
              <a:gd name="connsiteX1" fmla="*/ 135466 w 1049866"/>
              <a:gd name="connsiteY1" fmla="*/ 719667 h 762007"/>
              <a:gd name="connsiteX2" fmla="*/ 406400 w 1049866"/>
              <a:gd name="connsiteY2" fmla="*/ 42333 h 762007"/>
              <a:gd name="connsiteX3" fmla="*/ 609600 w 1049866"/>
              <a:gd name="connsiteY3" fmla="*/ 745067 h 762007"/>
              <a:gd name="connsiteX4" fmla="*/ 846666 w 1049866"/>
              <a:gd name="connsiteY4" fmla="*/ 76200 h 762007"/>
              <a:gd name="connsiteX5" fmla="*/ 1049866 w 1049866"/>
              <a:gd name="connsiteY5" fmla="*/ 762000 h 762007"/>
              <a:gd name="connsiteX0" fmla="*/ 0 w 1065717"/>
              <a:gd name="connsiteY0" fmla="*/ 27767 h 719694"/>
              <a:gd name="connsiteX1" fmla="*/ 151317 w 1065717"/>
              <a:gd name="connsiteY1" fmla="*/ 677354 h 719694"/>
              <a:gd name="connsiteX2" fmla="*/ 422251 w 1065717"/>
              <a:gd name="connsiteY2" fmla="*/ 20 h 719694"/>
              <a:gd name="connsiteX3" fmla="*/ 625451 w 1065717"/>
              <a:gd name="connsiteY3" fmla="*/ 702754 h 719694"/>
              <a:gd name="connsiteX4" fmla="*/ 862517 w 1065717"/>
              <a:gd name="connsiteY4" fmla="*/ 33887 h 719694"/>
              <a:gd name="connsiteX5" fmla="*/ 1065717 w 1065717"/>
              <a:gd name="connsiteY5" fmla="*/ 719687 h 719694"/>
              <a:gd name="connsiteX0" fmla="*/ 0 w 1065717"/>
              <a:gd name="connsiteY0" fmla="*/ 27767 h 719694"/>
              <a:gd name="connsiteX1" fmla="*/ 151317 w 1065717"/>
              <a:gd name="connsiteY1" fmla="*/ 677354 h 719694"/>
              <a:gd name="connsiteX2" fmla="*/ 422251 w 1065717"/>
              <a:gd name="connsiteY2" fmla="*/ 20 h 719694"/>
              <a:gd name="connsiteX3" fmla="*/ 625451 w 1065717"/>
              <a:gd name="connsiteY3" fmla="*/ 702754 h 719694"/>
              <a:gd name="connsiteX4" fmla="*/ 862517 w 1065717"/>
              <a:gd name="connsiteY4" fmla="*/ 33887 h 719694"/>
              <a:gd name="connsiteX5" fmla="*/ 1065717 w 1065717"/>
              <a:gd name="connsiteY5" fmla="*/ 719687 h 71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65717" h="719694">
                <a:moveTo>
                  <a:pt x="0" y="27767"/>
                </a:moveTo>
                <a:cubicBezTo>
                  <a:pt x="70114" y="426270"/>
                  <a:pt x="80942" y="681978"/>
                  <a:pt x="151317" y="677354"/>
                </a:cubicBezTo>
                <a:cubicBezTo>
                  <a:pt x="221692" y="672730"/>
                  <a:pt x="343229" y="-4213"/>
                  <a:pt x="422251" y="20"/>
                </a:cubicBezTo>
                <a:cubicBezTo>
                  <a:pt x="501273" y="4253"/>
                  <a:pt x="552073" y="697109"/>
                  <a:pt x="625451" y="702754"/>
                </a:cubicBezTo>
                <a:cubicBezTo>
                  <a:pt x="698829" y="708399"/>
                  <a:pt x="789139" y="31065"/>
                  <a:pt x="862517" y="33887"/>
                </a:cubicBezTo>
                <a:cubicBezTo>
                  <a:pt x="935895" y="36709"/>
                  <a:pt x="992339" y="722509"/>
                  <a:pt x="1065717" y="719687"/>
                </a:cubicBezTo>
              </a:path>
            </a:pathLst>
          </a:custGeom>
          <a:noFill/>
          <a:ln w="12700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18" name="Rechte verbindingslijn 17"/>
          <p:cNvCxnSpPr/>
          <p:nvPr/>
        </p:nvCxnSpPr>
        <p:spPr bwMode="auto">
          <a:xfrm>
            <a:off x="6012160" y="1556792"/>
            <a:ext cx="1296144" cy="1673607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4"/>
            </a:solidFill>
            <a:prstDash val="dot"/>
            <a:round/>
            <a:headEnd type="none" w="med" len="med"/>
            <a:tailEnd type="none" w="med" len="med"/>
          </a:ln>
          <a:effectLst/>
        </p:spPr>
      </p:cxnSp>
      <p:sp>
        <p:nvSpPr>
          <p:cNvPr id="15" name="Rechthoek 14"/>
          <p:cNvSpPr/>
          <p:nvPr/>
        </p:nvSpPr>
        <p:spPr>
          <a:xfrm>
            <a:off x="2843808" y="1385104"/>
            <a:ext cx="1800200" cy="1244676"/>
          </a:xfrm>
          <a:prstGeom prst="rect">
            <a:avLst/>
          </a:prstGeom>
          <a:solidFill>
            <a:srgbClr val="FF0000"/>
          </a:solidFill>
          <a:ln w="12700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SLIDE MIGHT NOT BE NEEDED FOR PRESENTATION 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1257213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sp>
        <p:nvSpPr>
          <p:cNvPr id="5" name="Ovaal 4"/>
          <p:cNvSpPr/>
          <p:nvPr/>
        </p:nvSpPr>
        <p:spPr bwMode="auto">
          <a:xfrm>
            <a:off x="3223607" y="2080607"/>
            <a:ext cx="2696786" cy="2696786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lg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pic>
        <p:nvPicPr>
          <p:cNvPr id="31" name="Afbeelding 30" descr="NV_No_Spin_NoText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grpSp>
        <p:nvGrpSpPr>
          <p:cNvPr id="32" name="Groeperen 31"/>
          <p:cNvGrpSpPr/>
          <p:nvPr/>
        </p:nvGrpSpPr>
        <p:grpSpPr>
          <a:xfrm>
            <a:off x="4249343" y="3180240"/>
            <a:ext cx="374419" cy="263109"/>
            <a:chOff x="5888050" y="1673929"/>
            <a:chExt cx="2743200" cy="1927687"/>
          </a:xfrm>
        </p:grpSpPr>
        <p:pic>
          <p:nvPicPr>
            <p:cNvPr id="33" name="Afbeelding 32" descr="PurpleRotation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050" y="1673929"/>
              <a:ext cx="2743200" cy="1828800"/>
            </a:xfrm>
            <a:prstGeom prst="rect">
              <a:avLst/>
            </a:prstGeom>
          </p:spPr>
        </p:pic>
        <p:pic>
          <p:nvPicPr>
            <p:cNvPr id="34" name="Afbeelding 33" descr="PurpleSpin.ai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945" y="1772816"/>
              <a:ext cx="1828800" cy="1828800"/>
            </a:xfrm>
            <a:prstGeom prst="rect">
              <a:avLst/>
            </a:prstGeom>
          </p:spPr>
        </p:pic>
      </p:grpSp>
      <p:pic>
        <p:nvPicPr>
          <p:cNvPr id="35" name="Afbeelding 34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0027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 can measure how long we have to </a:t>
            </a:r>
            <a:r>
              <a:rPr lang="en-US" dirty="0" err="1" smtClean="0"/>
              <a:t>addres</a:t>
            </a:r>
            <a:r>
              <a:rPr lang="en-US" dirty="0" smtClean="0"/>
              <a:t> carbons with a </a:t>
            </a:r>
            <a:r>
              <a:rPr lang="en-US" dirty="0" err="1" smtClean="0"/>
              <a:t>ramsey</a:t>
            </a:r>
            <a:r>
              <a:rPr lang="en-US" dirty="0" smtClean="0"/>
              <a:t> experiment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Ramsey Experiment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Afbeelding 4" descr="electron_T2star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4785" y="2091838"/>
            <a:ext cx="3230614" cy="2545332"/>
          </a:xfrm>
          <a:prstGeom prst="rect">
            <a:avLst/>
          </a:prstGeom>
        </p:spPr>
      </p:pic>
      <p:pic>
        <p:nvPicPr>
          <p:cNvPr id="7" name="Afbeelding 6" descr="Ramsey_Gijs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310" y="2091838"/>
            <a:ext cx="2991109" cy="1697202"/>
          </a:xfrm>
          <a:prstGeom prst="rect">
            <a:avLst/>
          </a:prstGeom>
        </p:spPr>
      </p:pic>
      <p:pic>
        <p:nvPicPr>
          <p:cNvPr id="9" name="Afbeelding 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7944" y="4613800"/>
            <a:ext cx="38354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634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Coherence can be extended by applying additional pi pulses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Spin-Echo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Afbeelding 4" descr="SpinEcho_Gij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1988840"/>
            <a:ext cx="4537292" cy="1775462"/>
          </a:xfrm>
          <a:prstGeom prst="rect">
            <a:avLst/>
          </a:prstGeom>
        </p:spPr>
      </p:pic>
      <p:pic>
        <p:nvPicPr>
          <p:cNvPr id="6" name="Afbeelding 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8322" y="5176671"/>
            <a:ext cx="3873500" cy="393700"/>
          </a:xfrm>
          <a:prstGeom prst="rect">
            <a:avLst/>
          </a:prstGeom>
        </p:spPr>
      </p:pic>
      <p:pic>
        <p:nvPicPr>
          <p:cNvPr id="7" name="Afbeelding 6" descr="spin_echo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0860" y="1789006"/>
            <a:ext cx="3181666" cy="2512700"/>
          </a:xfrm>
          <a:prstGeom prst="rect">
            <a:avLst/>
          </a:prstGeom>
        </p:spPr>
      </p:pic>
      <p:sp>
        <p:nvSpPr>
          <p:cNvPr id="8" name="Tekstvak 7"/>
          <p:cNvSpPr txBox="1"/>
          <p:nvPr/>
        </p:nvSpPr>
        <p:spPr>
          <a:xfrm>
            <a:off x="1691680" y="4301706"/>
            <a:ext cx="194421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Compare to Ramsey -&gt; Add reference to </a:t>
            </a:r>
            <a:r>
              <a:rPr lang="en-US" sz="1400" dirty="0" err="1" smtClean="0"/>
              <a:t>Gijs</a:t>
            </a:r>
            <a:r>
              <a:rPr lang="en-US" sz="1400" dirty="0" smtClean="0"/>
              <a:t> for DD</a:t>
            </a:r>
            <a:endParaRPr lang="en-US" sz="1400" dirty="0" smtClean="0"/>
          </a:p>
        </p:txBody>
      </p:sp>
    </p:spTree>
    <p:extLst>
      <p:ext uri="{BB962C8B-B14F-4D97-AF65-F5344CB8AC3E}">
        <p14:creationId xmlns:p14="http://schemas.microsoft.com/office/powerpoint/2010/main" val="5194117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Coherence can be extended further by applying more pi pulses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Dynamical Decoupling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Source: De Lange et al. </a:t>
            </a:r>
            <a:r>
              <a:rPr lang="en-US" dirty="0"/>
              <a:t>Science (2010) DOI: 10.1126/science.</a:t>
            </a:r>
            <a:r>
              <a:rPr lang="en-US" dirty="0" smtClean="0"/>
              <a:t>1192739 </a:t>
            </a:r>
            <a:endParaRPr lang="en-US" dirty="0"/>
          </a:p>
        </p:txBody>
      </p:sp>
      <p:grpSp>
        <p:nvGrpSpPr>
          <p:cNvPr id="11" name="Groeperen 10"/>
          <p:cNvGrpSpPr/>
          <p:nvPr/>
        </p:nvGrpSpPr>
        <p:grpSpPr>
          <a:xfrm>
            <a:off x="3563888" y="1461297"/>
            <a:ext cx="2332115" cy="1852074"/>
            <a:chOff x="912850" y="1476594"/>
            <a:chExt cx="3230614" cy="2565627"/>
          </a:xfrm>
        </p:grpSpPr>
        <p:pic>
          <p:nvPicPr>
            <p:cNvPr id="6" name="Afbeelding 5" descr="electron_T2star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2850" y="1476594"/>
              <a:ext cx="3230614" cy="2545332"/>
            </a:xfrm>
            <a:prstGeom prst="rect">
              <a:avLst/>
            </a:prstGeom>
          </p:spPr>
        </p:pic>
        <p:sp>
          <p:nvSpPr>
            <p:cNvPr id="8" name="Ovaal 7"/>
            <p:cNvSpPr/>
            <p:nvPr/>
          </p:nvSpPr>
          <p:spPr bwMode="auto">
            <a:xfrm>
              <a:off x="3145098" y="3610173"/>
              <a:ext cx="576064" cy="432048"/>
            </a:xfrm>
            <a:prstGeom prst="ellipse">
              <a:avLst/>
            </a:pr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grpSp>
        <p:nvGrpSpPr>
          <p:cNvPr id="10" name="Groeperen 9"/>
          <p:cNvGrpSpPr/>
          <p:nvPr/>
        </p:nvGrpSpPr>
        <p:grpSpPr>
          <a:xfrm>
            <a:off x="6372200" y="1461297"/>
            <a:ext cx="2296780" cy="1846853"/>
            <a:chOff x="4138402" y="1483826"/>
            <a:chExt cx="3181666" cy="2558395"/>
          </a:xfrm>
        </p:grpSpPr>
        <p:pic>
          <p:nvPicPr>
            <p:cNvPr id="7" name="Afbeelding 6" descr="spin_echo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38402" y="1483826"/>
              <a:ext cx="3181666" cy="2512700"/>
            </a:xfrm>
            <a:prstGeom prst="rect">
              <a:avLst/>
            </a:prstGeom>
          </p:spPr>
        </p:pic>
        <p:sp>
          <p:nvSpPr>
            <p:cNvPr id="9" name="Ovaal 8"/>
            <p:cNvSpPr/>
            <p:nvPr/>
          </p:nvSpPr>
          <p:spPr bwMode="auto">
            <a:xfrm>
              <a:off x="6385458" y="3610173"/>
              <a:ext cx="576064" cy="432048"/>
            </a:xfrm>
            <a:prstGeom prst="ellipse">
              <a:avLst/>
            </a:pr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sp>
        <p:nvSpPr>
          <p:cNvPr id="12" name="Tekstvak 11"/>
          <p:cNvSpPr txBox="1"/>
          <p:nvPr/>
        </p:nvSpPr>
        <p:spPr>
          <a:xfrm>
            <a:off x="5832140" y="3005594"/>
            <a:ext cx="7920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x 240 ! </a:t>
            </a:r>
            <a:endParaRPr lang="en-US" sz="1400" dirty="0" smtClean="0"/>
          </a:p>
        </p:txBody>
      </p:sp>
      <p:cxnSp>
        <p:nvCxnSpPr>
          <p:cNvPr id="14" name="Rechte verbindingslijn met pijl 13"/>
          <p:cNvCxnSpPr/>
          <p:nvPr/>
        </p:nvCxnSpPr>
        <p:spPr bwMode="auto">
          <a:xfrm>
            <a:off x="5832140" y="3429000"/>
            <a:ext cx="792088" cy="0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/>
          </a:ln>
          <a:effectLst/>
        </p:spPr>
      </p:cxnSp>
      <p:pic>
        <p:nvPicPr>
          <p:cNvPr id="15" name="Afbeelding 14"/>
          <p:cNvPicPr>
            <a:picLocks noChangeAspect="1"/>
          </p:cNvPicPr>
          <p:nvPr/>
        </p:nvPicPr>
        <p:blipFill rotWithShape="1">
          <a:blip r:embed="rId5"/>
          <a:srcRect t="30147"/>
          <a:stretch/>
        </p:blipFill>
        <p:spPr>
          <a:xfrm>
            <a:off x="599014" y="3717032"/>
            <a:ext cx="4635500" cy="1366192"/>
          </a:xfrm>
          <a:prstGeom prst="rect">
            <a:avLst/>
          </a:prstGeom>
        </p:spPr>
      </p:pic>
      <p:pic>
        <p:nvPicPr>
          <p:cNvPr id="16" name="Afbeelding 15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2139" y="4365104"/>
            <a:ext cx="2954418" cy="300285"/>
          </a:xfrm>
          <a:prstGeom prst="rect">
            <a:avLst/>
          </a:prstGeom>
        </p:spPr>
      </p:pic>
      <p:pic>
        <p:nvPicPr>
          <p:cNvPr id="17" name="Afbeelding 1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2139" y="3752092"/>
            <a:ext cx="2925358" cy="348718"/>
          </a:xfrm>
          <a:prstGeom prst="rect">
            <a:avLst/>
          </a:prstGeom>
        </p:spPr>
      </p:pic>
      <p:pic>
        <p:nvPicPr>
          <p:cNvPr id="18" name="Afbeelding 17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2139" y="4886374"/>
            <a:ext cx="1995443" cy="300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94333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NV_No_Spin_NoTex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sp>
        <p:nvSpPr>
          <p:cNvPr id="31" name="Ovaal 30"/>
          <p:cNvSpPr/>
          <p:nvPr/>
        </p:nvSpPr>
        <p:spPr bwMode="auto">
          <a:xfrm>
            <a:off x="3223607" y="2080607"/>
            <a:ext cx="2696786" cy="2696786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lg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32" name="Ovaal 31"/>
          <p:cNvSpPr/>
          <p:nvPr/>
        </p:nvSpPr>
        <p:spPr bwMode="auto">
          <a:xfrm>
            <a:off x="2058727" y="915727"/>
            <a:ext cx="5026547" cy="5026547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lg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grpSp>
        <p:nvGrpSpPr>
          <p:cNvPr id="34" name="Groeperen 33"/>
          <p:cNvGrpSpPr/>
          <p:nvPr/>
        </p:nvGrpSpPr>
        <p:grpSpPr>
          <a:xfrm>
            <a:off x="4249343" y="3180240"/>
            <a:ext cx="374419" cy="263109"/>
            <a:chOff x="5888050" y="1673929"/>
            <a:chExt cx="2743200" cy="1927687"/>
          </a:xfrm>
        </p:grpSpPr>
        <p:pic>
          <p:nvPicPr>
            <p:cNvPr id="33" name="Afbeelding 32" descr="PurpleRotation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050" y="1673929"/>
              <a:ext cx="2743200" cy="1828800"/>
            </a:xfrm>
            <a:prstGeom prst="rect">
              <a:avLst/>
            </a:prstGeom>
          </p:spPr>
        </p:pic>
        <p:pic>
          <p:nvPicPr>
            <p:cNvPr id="7" name="Afbeelding 6" descr="PurpleSpin.ai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945" y="1772816"/>
              <a:ext cx="1828800" cy="1828800"/>
            </a:xfrm>
            <a:prstGeom prst="rect">
              <a:avLst/>
            </a:prstGeom>
          </p:spPr>
        </p:pic>
      </p:grpSp>
      <p:pic>
        <p:nvPicPr>
          <p:cNvPr id="36" name="Afbeelding 3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08106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CodeBackground.png"/>
          <p:cNvPicPr>
            <a:picLocks noChangeAspect="1"/>
          </p:cNvPicPr>
          <p:nvPr/>
        </p:nvPicPr>
        <p:blipFill>
          <a:blip r:embed="rId2">
            <a:alphaModFix amt="5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Afgeronde rechthoek 6"/>
          <p:cNvSpPr/>
          <p:nvPr/>
        </p:nvSpPr>
        <p:spPr>
          <a:xfrm>
            <a:off x="611560" y="1340768"/>
            <a:ext cx="3960441" cy="5091246"/>
          </a:xfrm>
          <a:prstGeom prst="roundRect">
            <a:avLst/>
          </a:prstGeom>
          <a:solidFill>
            <a:srgbClr val="BFBFB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 algn="l">
              <a:buFont typeface="Arial"/>
              <a:buChar char="•"/>
            </a:pPr>
            <a:r>
              <a:rPr lang="en-US" sz="2000" dirty="0" smtClean="0">
                <a:latin typeface="Tahoma"/>
                <a:cs typeface="Tahoma"/>
              </a:rPr>
              <a:t>Introduction to Quantum Information</a:t>
            </a:r>
            <a:endParaRPr lang="en-US" sz="2000" dirty="0" smtClean="0">
              <a:latin typeface="Tahoma"/>
              <a:cs typeface="Tahoma"/>
            </a:endParaRPr>
          </a:p>
          <a:p>
            <a:pPr marL="342900" indent="-342900" algn="l">
              <a:buFont typeface="Arial"/>
              <a:buChar char="•"/>
            </a:pPr>
            <a:r>
              <a:rPr lang="en-US" sz="2000" dirty="0" smtClean="0">
                <a:latin typeface="Tahoma"/>
                <a:cs typeface="Tahoma"/>
              </a:rPr>
              <a:t>Quantum Error Correction and the Parity Measurement</a:t>
            </a:r>
          </a:p>
          <a:p>
            <a:pPr marL="342900" indent="-342900" algn="l">
              <a:buFont typeface="Arial"/>
              <a:buChar char="•"/>
            </a:pPr>
            <a:r>
              <a:rPr lang="en-US" sz="2000" dirty="0" smtClean="0">
                <a:latin typeface="Tahoma"/>
                <a:cs typeface="Tahoma"/>
              </a:rPr>
              <a:t>The Nitrogen Vacancy Center in Diamond </a:t>
            </a:r>
          </a:p>
          <a:p>
            <a:pPr marL="342900" indent="-342900" algn="l">
              <a:buFont typeface="Arial"/>
              <a:buChar char="•"/>
            </a:pPr>
            <a:r>
              <a:rPr lang="en-US" sz="2000" dirty="0" smtClean="0">
                <a:latin typeface="Tahoma"/>
                <a:cs typeface="Tahoma"/>
              </a:rPr>
              <a:t>Controlling Weakly Coupled Carbon Spins </a:t>
            </a:r>
          </a:p>
          <a:p>
            <a:pPr marL="342900" indent="-342900" algn="l">
              <a:buFont typeface="Arial"/>
              <a:buChar char="•"/>
            </a:pPr>
            <a:r>
              <a:rPr lang="en-US" sz="2000" dirty="0" smtClean="0">
                <a:latin typeface="Tahoma"/>
                <a:cs typeface="Tahoma"/>
              </a:rPr>
              <a:t>The Parity Measurement </a:t>
            </a:r>
          </a:p>
          <a:p>
            <a:pPr marL="342900" indent="-342900" algn="l">
              <a:buFont typeface="Arial"/>
              <a:buChar char="•"/>
            </a:pPr>
            <a:r>
              <a:rPr lang="en-US" sz="2000" dirty="0" smtClean="0">
                <a:latin typeface="Tahoma"/>
                <a:cs typeface="Tahoma"/>
              </a:rPr>
              <a:t>Towards Quantum Error Correction </a:t>
            </a:r>
          </a:p>
          <a:p>
            <a:pPr marL="342900" indent="-342900" algn="l">
              <a:buFont typeface="Arial"/>
              <a:buChar char="•"/>
            </a:pPr>
            <a:endParaRPr lang="en-US" sz="2000" dirty="0" smtClean="0">
              <a:latin typeface="Tahoma"/>
              <a:cs typeface="Tahoma"/>
            </a:endParaRPr>
          </a:p>
          <a:p>
            <a:pPr marL="342900" indent="-342900" algn="l">
              <a:buFont typeface="Arial"/>
              <a:buChar char="•"/>
            </a:pPr>
            <a:endParaRPr lang="en-US" sz="2000" dirty="0" smtClean="0">
              <a:latin typeface="Tahoma"/>
              <a:cs typeface="Tahoma"/>
            </a:endParaRPr>
          </a:p>
          <a:p>
            <a:pPr marL="342900" indent="-342900" algn="l">
              <a:buFont typeface="Arial"/>
              <a:buChar char="•"/>
            </a:pPr>
            <a:endParaRPr lang="en-US" sz="2000" dirty="0">
              <a:latin typeface="Tahoma"/>
              <a:cs typeface="Tahoma"/>
            </a:endParaRPr>
          </a:p>
        </p:txBody>
      </p:sp>
      <p:sp>
        <p:nvSpPr>
          <p:cNvPr id="10" name="Titel 1"/>
          <p:cNvSpPr txBox="1">
            <a:spLocks/>
          </p:cNvSpPr>
          <p:nvPr/>
        </p:nvSpPr>
        <p:spPr>
          <a:xfrm>
            <a:off x="917575" y="77180"/>
            <a:ext cx="7159625" cy="76004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1"/>
                </a:solidFill>
                <a:latin typeface="Bookman Old Style"/>
                <a:ea typeface="+mj-ea"/>
                <a:cs typeface="Bookman Old Style"/>
              </a:defRPr>
            </a:lvl1pPr>
          </a:lstStyle>
          <a:p>
            <a:r>
              <a:rPr lang="en-US" dirty="0" smtClean="0"/>
              <a:t>Action title relating to next chapter </a:t>
            </a:r>
            <a:endParaRPr lang="en-US" dirty="0"/>
          </a:p>
        </p:txBody>
      </p:sp>
      <p:sp>
        <p:nvSpPr>
          <p:cNvPr id="11" name="Tekstvak 10"/>
          <p:cNvSpPr txBox="1"/>
          <p:nvPr/>
        </p:nvSpPr>
        <p:spPr>
          <a:xfrm>
            <a:off x="5292080" y="1844824"/>
            <a:ext cx="2448272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Here some visual about the next section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49024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Carbons rotate around different axes depending on the electron state</a:t>
            </a:r>
            <a:endParaRPr lang="en-US" dirty="0"/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14" name="Groeperen 13"/>
          <p:cNvGrpSpPr/>
          <p:nvPr/>
        </p:nvGrpSpPr>
        <p:grpSpPr>
          <a:xfrm>
            <a:off x="2267744" y="2016944"/>
            <a:ext cx="1826039" cy="1826039"/>
            <a:chOff x="3923928" y="2852936"/>
            <a:chExt cx="1206354" cy="1206354"/>
          </a:xfrm>
        </p:grpSpPr>
        <p:pic>
          <p:nvPicPr>
            <p:cNvPr id="8" name="Afbeelding 7" descr="NV_No_Spin_NoText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2852936"/>
              <a:ext cx="1206354" cy="1206354"/>
            </a:xfrm>
            <a:prstGeom prst="rect">
              <a:avLst/>
            </a:prstGeom>
          </p:spPr>
        </p:pic>
        <p:grpSp>
          <p:nvGrpSpPr>
            <p:cNvPr id="9" name="Groeperen 8"/>
            <p:cNvGrpSpPr/>
            <p:nvPr/>
          </p:nvGrpSpPr>
          <p:grpSpPr>
            <a:xfrm>
              <a:off x="4249343" y="3180240"/>
              <a:ext cx="374419" cy="263109"/>
              <a:chOff x="5888050" y="1673929"/>
              <a:chExt cx="2743200" cy="1927687"/>
            </a:xfrm>
          </p:grpSpPr>
          <p:pic>
            <p:nvPicPr>
              <p:cNvPr id="10" name="Afbeelding 9" descr="PurpleRotation.png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888050" y="1673929"/>
                <a:ext cx="2743200" cy="1828800"/>
              </a:xfrm>
              <a:prstGeom prst="rect">
                <a:avLst/>
              </a:prstGeom>
            </p:spPr>
          </p:pic>
          <p:pic>
            <p:nvPicPr>
              <p:cNvPr id="11" name="Afbeelding 10" descr="PurpleSpin.ai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157945" y="1772815"/>
                <a:ext cx="1828802" cy="1828801"/>
              </a:xfrm>
              <a:prstGeom prst="rect">
                <a:avLst/>
              </a:prstGeom>
            </p:spPr>
          </p:pic>
        </p:grpSp>
      </p:grpSp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200000">
            <a:off x="6086692" y="4951339"/>
            <a:ext cx="682550" cy="682549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600000">
            <a:off x="5871605" y="2489305"/>
            <a:ext cx="682550" cy="682549"/>
          </a:xfrm>
          <a:prstGeom prst="rect">
            <a:avLst/>
          </a:prstGeom>
        </p:spPr>
      </p:pic>
      <p:grpSp>
        <p:nvGrpSpPr>
          <p:cNvPr id="36" name="Groeperen 35"/>
          <p:cNvGrpSpPr/>
          <p:nvPr/>
        </p:nvGrpSpPr>
        <p:grpSpPr>
          <a:xfrm>
            <a:off x="5992777" y="3717371"/>
            <a:ext cx="1051187" cy="1871869"/>
            <a:chOff x="5952842" y="2852936"/>
            <a:chExt cx="620864" cy="1105584"/>
          </a:xfrm>
        </p:grpSpPr>
        <p:cxnSp>
          <p:nvCxnSpPr>
            <p:cNvPr id="19" name="Rechte verbindingslijn 18"/>
            <p:cNvCxnSpPr/>
            <p:nvPr/>
          </p:nvCxnSpPr>
          <p:spPr bwMode="auto">
            <a:xfrm flipV="1">
              <a:off x="6154410" y="3132651"/>
              <a:ext cx="0" cy="676459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0" name="Rechte verbindingslijn 19"/>
            <p:cNvCxnSpPr/>
            <p:nvPr/>
          </p:nvCxnSpPr>
          <p:spPr bwMode="auto">
            <a:xfrm flipV="1">
              <a:off x="6147166" y="2852936"/>
              <a:ext cx="426539" cy="956174"/>
            </a:xfrm>
            <a:prstGeom prst="line">
              <a:avLst/>
            </a:prstGeom>
            <a:solidFill>
              <a:schemeClr val="accent1"/>
            </a:solidFill>
            <a:ln w="57150" cap="flat" cmpd="sng" algn="ctr">
              <a:solidFill>
                <a:srgbClr val="FF66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4" name="Rechte verbindingslijn 23"/>
            <p:cNvCxnSpPr/>
            <p:nvPr/>
          </p:nvCxnSpPr>
          <p:spPr bwMode="auto">
            <a:xfrm flipH="1">
              <a:off x="6147166" y="3535096"/>
              <a:ext cx="426540" cy="27401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8" name="Rechte verbindingslijn 27"/>
            <p:cNvCxnSpPr/>
            <p:nvPr/>
          </p:nvCxnSpPr>
          <p:spPr bwMode="auto">
            <a:xfrm flipH="1">
              <a:off x="6154410" y="2858637"/>
              <a:ext cx="406423" cy="27401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0" name="Rechte verbindingslijn 29"/>
            <p:cNvCxnSpPr/>
            <p:nvPr/>
          </p:nvCxnSpPr>
          <p:spPr bwMode="auto">
            <a:xfrm flipV="1">
              <a:off x="6560833" y="2878926"/>
              <a:ext cx="0" cy="676459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13" name="Afbeelding 12" descr="OrangeSpin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52842" y="3555385"/>
              <a:ext cx="403135" cy="403135"/>
            </a:xfrm>
            <a:prstGeom prst="rect">
              <a:avLst/>
            </a:prstGeom>
          </p:spPr>
        </p:pic>
      </p:grpSp>
      <p:pic>
        <p:nvPicPr>
          <p:cNvPr id="31" name="Afbeelding 30" descr="PurpleSpin.ai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00000">
            <a:off x="4792913" y="4578100"/>
            <a:ext cx="544367" cy="544365"/>
          </a:xfrm>
          <a:prstGeom prst="rect">
            <a:avLst/>
          </a:prstGeom>
        </p:spPr>
      </p:pic>
      <p:pic>
        <p:nvPicPr>
          <p:cNvPr id="32" name="Afbeelding 31" descr="PurpleSpin.ai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4792913" y="2297414"/>
            <a:ext cx="544367" cy="544365"/>
          </a:xfrm>
          <a:prstGeom prst="rect">
            <a:avLst/>
          </a:prstGeom>
        </p:spPr>
      </p:pic>
      <p:pic>
        <p:nvPicPr>
          <p:cNvPr id="33" name="Afbeelding 32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2530" y="2188632"/>
            <a:ext cx="397204" cy="213134"/>
          </a:xfrm>
          <a:prstGeom prst="rect">
            <a:avLst/>
          </a:prstGeom>
        </p:spPr>
      </p:pic>
      <p:pic>
        <p:nvPicPr>
          <p:cNvPr id="34" name="Afbeelding 33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1409" y="2056849"/>
            <a:ext cx="213134" cy="251886"/>
          </a:xfrm>
          <a:prstGeom prst="rect">
            <a:avLst/>
          </a:prstGeom>
        </p:spPr>
      </p:pic>
      <p:pic>
        <p:nvPicPr>
          <p:cNvPr id="35" name="Afbeelding 34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2658" y="2671424"/>
            <a:ext cx="251885" cy="261573"/>
          </a:xfrm>
          <a:prstGeom prst="rect">
            <a:avLst/>
          </a:prstGeom>
        </p:spPr>
      </p:pic>
      <p:grpSp>
        <p:nvGrpSpPr>
          <p:cNvPr id="38" name="Groeperen 37"/>
          <p:cNvGrpSpPr/>
          <p:nvPr/>
        </p:nvGrpSpPr>
        <p:grpSpPr>
          <a:xfrm>
            <a:off x="5808459" y="1304226"/>
            <a:ext cx="1051187" cy="1871868"/>
            <a:chOff x="5952842" y="2852936"/>
            <a:chExt cx="620864" cy="1105583"/>
          </a:xfrm>
        </p:grpSpPr>
        <p:cxnSp>
          <p:nvCxnSpPr>
            <p:cNvPr id="39" name="Rechte verbindingslijn 38"/>
            <p:cNvCxnSpPr/>
            <p:nvPr/>
          </p:nvCxnSpPr>
          <p:spPr bwMode="auto">
            <a:xfrm flipV="1">
              <a:off x="6158215" y="3132651"/>
              <a:ext cx="0" cy="676459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FF66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0" name="Rechte verbindingslijn 39"/>
            <p:cNvCxnSpPr/>
            <p:nvPr/>
          </p:nvCxnSpPr>
          <p:spPr bwMode="auto">
            <a:xfrm flipV="1">
              <a:off x="6147166" y="2852936"/>
              <a:ext cx="426539" cy="956174"/>
            </a:xfrm>
            <a:prstGeom prst="line">
              <a:avLst/>
            </a:prstGeom>
            <a:solidFill>
              <a:schemeClr val="accent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1" name="Rechte verbindingslijn 40"/>
            <p:cNvCxnSpPr/>
            <p:nvPr/>
          </p:nvCxnSpPr>
          <p:spPr bwMode="auto">
            <a:xfrm flipH="1">
              <a:off x="6147166" y="3535096"/>
              <a:ext cx="426540" cy="27401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2" name="Rechte verbindingslijn 41"/>
            <p:cNvCxnSpPr/>
            <p:nvPr/>
          </p:nvCxnSpPr>
          <p:spPr bwMode="auto">
            <a:xfrm flipH="1">
              <a:off x="6154410" y="2858637"/>
              <a:ext cx="406423" cy="27401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3" name="Rechte verbindingslijn 42"/>
            <p:cNvCxnSpPr/>
            <p:nvPr/>
          </p:nvCxnSpPr>
          <p:spPr bwMode="auto">
            <a:xfrm flipV="1">
              <a:off x="6560833" y="2878926"/>
              <a:ext cx="0" cy="676459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44" name="Afbeelding 43" descr="OrangeSpin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52842" y="3555384"/>
              <a:ext cx="403135" cy="403135"/>
            </a:xfrm>
            <a:prstGeom prst="rect">
              <a:avLst/>
            </a:prstGeom>
          </p:spPr>
        </p:pic>
      </p:grpSp>
      <p:pic>
        <p:nvPicPr>
          <p:cNvPr id="45" name="Afbeelding 44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6509" y="4460631"/>
            <a:ext cx="213134" cy="251886"/>
          </a:xfrm>
          <a:prstGeom prst="rect">
            <a:avLst/>
          </a:prstGeom>
        </p:spPr>
      </p:pic>
      <p:pic>
        <p:nvPicPr>
          <p:cNvPr id="46" name="Afbeelding 45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0284" y="5013176"/>
            <a:ext cx="251885" cy="261573"/>
          </a:xfrm>
          <a:prstGeom prst="rect">
            <a:avLst/>
          </a:prstGeom>
        </p:spPr>
      </p:pic>
      <p:pic>
        <p:nvPicPr>
          <p:cNvPr id="47" name="Afbeelding 4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4423" y="4605950"/>
            <a:ext cx="397204" cy="213134"/>
          </a:xfrm>
          <a:prstGeom prst="rect">
            <a:avLst/>
          </a:prstGeom>
        </p:spPr>
      </p:pic>
      <p:sp>
        <p:nvSpPr>
          <p:cNvPr id="48" name="Ovaal 47"/>
          <p:cNvSpPr/>
          <p:nvPr/>
        </p:nvSpPr>
        <p:spPr bwMode="auto">
          <a:xfrm>
            <a:off x="5940152" y="2459032"/>
            <a:ext cx="447777" cy="177880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49" name="Ovaal 48"/>
          <p:cNvSpPr/>
          <p:nvPr/>
        </p:nvSpPr>
        <p:spPr bwMode="auto">
          <a:xfrm rot="1800000">
            <a:off x="6096624" y="4993668"/>
            <a:ext cx="722294" cy="269265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002210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17575" y="77180"/>
            <a:ext cx="7902897" cy="760040"/>
          </a:xfrm>
        </p:spPr>
        <p:txBody>
          <a:bodyPr/>
          <a:lstStyle/>
          <a:p>
            <a:r>
              <a:rPr lang="en-US" dirty="0" smtClean="0"/>
              <a:t>By repeatedly flipping the electron spin with careful timing we can control the carbon spin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25" name="Groeperen 24"/>
          <p:cNvGrpSpPr/>
          <p:nvPr/>
        </p:nvGrpSpPr>
        <p:grpSpPr>
          <a:xfrm>
            <a:off x="2699792" y="1484784"/>
            <a:ext cx="1368152" cy="576064"/>
            <a:chOff x="2699792" y="1484784"/>
            <a:chExt cx="1368152" cy="576064"/>
          </a:xfrm>
        </p:grpSpPr>
        <p:cxnSp>
          <p:nvCxnSpPr>
            <p:cNvPr id="8" name="Rechte verbindingslijn 7"/>
            <p:cNvCxnSpPr/>
            <p:nvPr/>
          </p:nvCxnSpPr>
          <p:spPr bwMode="auto">
            <a:xfrm>
              <a:off x="2699792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9" name="Rechte verbindingslijn 8"/>
            <p:cNvCxnSpPr/>
            <p:nvPr/>
          </p:nvCxnSpPr>
          <p:spPr bwMode="auto">
            <a:xfrm>
              <a:off x="3491880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" name="Rechte verbindingslijn 13"/>
            <p:cNvCxnSpPr/>
            <p:nvPr/>
          </p:nvCxnSpPr>
          <p:spPr bwMode="auto">
            <a:xfrm flipV="1">
              <a:off x="3275856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" name="Rechte verbindingslijn 14"/>
            <p:cNvCxnSpPr/>
            <p:nvPr/>
          </p:nvCxnSpPr>
          <p:spPr bwMode="auto">
            <a:xfrm flipV="1">
              <a:off x="3491880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8" name="Rechte verbindingslijn 17"/>
            <p:cNvCxnSpPr/>
            <p:nvPr/>
          </p:nvCxnSpPr>
          <p:spPr bwMode="auto">
            <a:xfrm>
              <a:off x="3275856" y="1484784"/>
              <a:ext cx="21602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22" name="Afbeelding 21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06409" y="1875454"/>
              <a:ext cx="162831" cy="144739"/>
            </a:xfrm>
            <a:prstGeom prst="rect">
              <a:avLst/>
            </a:prstGeom>
          </p:spPr>
        </p:pic>
        <p:pic>
          <p:nvPicPr>
            <p:cNvPr id="23" name="Afbeelding 22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8497" y="1875454"/>
              <a:ext cx="162831" cy="144739"/>
            </a:xfrm>
            <a:prstGeom prst="rect">
              <a:avLst/>
            </a:prstGeom>
          </p:spPr>
        </p:pic>
        <p:pic>
          <p:nvPicPr>
            <p:cNvPr id="24" name="Afbeelding 23" descr="latexit-drag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10957" y="1700808"/>
              <a:ext cx="180923" cy="144738"/>
            </a:xfrm>
            <a:prstGeom prst="rect">
              <a:avLst/>
            </a:prstGeom>
          </p:spPr>
        </p:pic>
      </p:grpSp>
      <p:grpSp>
        <p:nvGrpSpPr>
          <p:cNvPr id="26" name="Groeperen 25"/>
          <p:cNvGrpSpPr/>
          <p:nvPr/>
        </p:nvGrpSpPr>
        <p:grpSpPr>
          <a:xfrm>
            <a:off x="1331640" y="1484784"/>
            <a:ext cx="1368152" cy="576064"/>
            <a:chOff x="2699792" y="1484784"/>
            <a:chExt cx="1368152" cy="576064"/>
          </a:xfrm>
        </p:grpSpPr>
        <p:cxnSp>
          <p:nvCxnSpPr>
            <p:cNvPr id="27" name="Rechte verbindingslijn 26"/>
            <p:cNvCxnSpPr/>
            <p:nvPr/>
          </p:nvCxnSpPr>
          <p:spPr bwMode="auto">
            <a:xfrm>
              <a:off x="2699792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8" name="Rechte verbindingslijn 27"/>
            <p:cNvCxnSpPr/>
            <p:nvPr/>
          </p:nvCxnSpPr>
          <p:spPr bwMode="auto">
            <a:xfrm>
              <a:off x="3491880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9" name="Rechte verbindingslijn 28"/>
            <p:cNvCxnSpPr/>
            <p:nvPr/>
          </p:nvCxnSpPr>
          <p:spPr bwMode="auto">
            <a:xfrm flipV="1">
              <a:off x="3275856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0" name="Rechte verbindingslijn 29"/>
            <p:cNvCxnSpPr/>
            <p:nvPr/>
          </p:nvCxnSpPr>
          <p:spPr bwMode="auto">
            <a:xfrm flipV="1">
              <a:off x="3491880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1" name="Rechte verbindingslijn 30"/>
            <p:cNvCxnSpPr/>
            <p:nvPr/>
          </p:nvCxnSpPr>
          <p:spPr bwMode="auto">
            <a:xfrm>
              <a:off x="3275856" y="1484784"/>
              <a:ext cx="21602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32" name="Afbeelding 31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06409" y="1875454"/>
              <a:ext cx="162831" cy="144739"/>
            </a:xfrm>
            <a:prstGeom prst="rect">
              <a:avLst/>
            </a:prstGeom>
          </p:spPr>
        </p:pic>
        <p:pic>
          <p:nvPicPr>
            <p:cNvPr id="33" name="Afbeelding 32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8497" y="1875454"/>
              <a:ext cx="162831" cy="144739"/>
            </a:xfrm>
            <a:prstGeom prst="rect">
              <a:avLst/>
            </a:prstGeom>
          </p:spPr>
        </p:pic>
        <p:pic>
          <p:nvPicPr>
            <p:cNvPr id="34" name="Afbeelding 33" descr="latexit-drag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10957" y="1700808"/>
              <a:ext cx="180923" cy="144738"/>
            </a:xfrm>
            <a:prstGeom prst="rect">
              <a:avLst/>
            </a:prstGeom>
          </p:spPr>
        </p:pic>
      </p:grpSp>
      <p:cxnSp>
        <p:nvCxnSpPr>
          <p:cNvPr id="35" name="Rechte verbindingslijn 34"/>
          <p:cNvCxnSpPr/>
          <p:nvPr/>
        </p:nvCxnSpPr>
        <p:spPr bwMode="auto">
          <a:xfrm flipV="1">
            <a:off x="2699792" y="1987365"/>
            <a:ext cx="0" cy="80392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40" name="Afbeelding 3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1508763"/>
            <a:ext cx="146616" cy="602754"/>
          </a:xfrm>
          <a:prstGeom prst="rect">
            <a:avLst/>
          </a:prstGeom>
        </p:spPr>
      </p:pic>
      <p:pic>
        <p:nvPicPr>
          <p:cNvPr id="41" name="Afbeelding 40" descr="latexit-drag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5744" y="1423757"/>
            <a:ext cx="1042604" cy="700500"/>
          </a:xfrm>
          <a:prstGeom prst="rect">
            <a:avLst/>
          </a:prstGeom>
        </p:spPr>
      </p:pic>
      <p:grpSp>
        <p:nvGrpSpPr>
          <p:cNvPr id="68" name="Groeperen 67"/>
          <p:cNvGrpSpPr/>
          <p:nvPr/>
        </p:nvGrpSpPr>
        <p:grpSpPr>
          <a:xfrm>
            <a:off x="6084168" y="1330110"/>
            <a:ext cx="891332" cy="807291"/>
            <a:chOff x="4792913" y="1304226"/>
            <a:chExt cx="2066733" cy="1871868"/>
          </a:xfrm>
        </p:grpSpPr>
        <p:pic>
          <p:nvPicPr>
            <p:cNvPr id="42" name="Afbeelding 41" descr="OrangeSpin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3600000">
              <a:off x="5871605" y="2489305"/>
              <a:ext cx="682550" cy="682549"/>
            </a:xfrm>
            <a:prstGeom prst="rect">
              <a:avLst/>
            </a:prstGeom>
          </p:spPr>
        </p:pic>
        <p:pic>
          <p:nvPicPr>
            <p:cNvPr id="51" name="Afbeelding 50" descr="PurpleSpin.ai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4792913" y="2297414"/>
              <a:ext cx="544367" cy="544365"/>
            </a:xfrm>
            <a:prstGeom prst="rect">
              <a:avLst/>
            </a:prstGeom>
          </p:spPr>
        </p:pic>
        <p:pic>
          <p:nvPicPr>
            <p:cNvPr id="52" name="Afbeelding 51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52530" y="2188632"/>
              <a:ext cx="397204" cy="213134"/>
            </a:xfrm>
            <a:prstGeom prst="rect">
              <a:avLst/>
            </a:prstGeom>
          </p:spPr>
        </p:pic>
        <p:pic>
          <p:nvPicPr>
            <p:cNvPr id="53" name="Afbeelding 52" descr="latex-image-1.pdf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81409" y="2056849"/>
              <a:ext cx="213134" cy="251886"/>
            </a:xfrm>
            <a:prstGeom prst="rect">
              <a:avLst/>
            </a:prstGeom>
          </p:spPr>
        </p:pic>
        <p:pic>
          <p:nvPicPr>
            <p:cNvPr id="54" name="Afbeelding 53" descr="latex-image-1.pdf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42658" y="2671424"/>
              <a:ext cx="251885" cy="261573"/>
            </a:xfrm>
            <a:prstGeom prst="rect">
              <a:avLst/>
            </a:prstGeom>
          </p:spPr>
        </p:pic>
        <p:grpSp>
          <p:nvGrpSpPr>
            <p:cNvPr id="55" name="Groeperen 54"/>
            <p:cNvGrpSpPr/>
            <p:nvPr/>
          </p:nvGrpSpPr>
          <p:grpSpPr>
            <a:xfrm>
              <a:off x="5808459" y="1304226"/>
              <a:ext cx="1051187" cy="1871868"/>
              <a:chOff x="5952842" y="2852936"/>
              <a:chExt cx="620864" cy="1105583"/>
            </a:xfrm>
          </p:grpSpPr>
          <p:cxnSp>
            <p:nvCxnSpPr>
              <p:cNvPr id="56" name="Rechte verbindingslijn 55"/>
              <p:cNvCxnSpPr/>
              <p:nvPr/>
            </p:nvCxnSpPr>
            <p:spPr bwMode="auto">
              <a:xfrm flipV="1">
                <a:off x="6158215" y="3132651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38100" cap="flat" cmpd="sng" algn="ctr">
                <a:solidFill>
                  <a:srgbClr val="FF66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7" name="Rechte verbindingslijn 56"/>
              <p:cNvCxnSpPr/>
              <p:nvPr/>
            </p:nvCxnSpPr>
            <p:spPr bwMode="auto">
              <a:xfrm flipV="1">
                <a:off x="6147166" y="2852936"/>
                <a:ext cx="426539" cy="956174"/>
              </a:xfrm>
              <a:prstGeom prst="line">
                <a:avLst/>
              </a:prstGeom>
              <a:solidFill>
                <a:schemeClr val="accent1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8" name="Rechte verbindingslijn 57"/>
              <p:cNvCxnSpPr/>
              <p:nvPr/>
            </p:nvCxnSpPr>
            <p:spPr bwMode="auto">
              <a:xfrm flipH="1">
                <a:off x="6147166" y="3535096"/>
                <a:ext cx="426540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9" name="Rechte verbindingslijn 58"/>
              <p:cNvCxnSpPr/>
              <p:nvPr/>
            </p:nvCxnSpPr>
            <p:spPr bwMode="auto">
              <a:xfrm flipH="1">
                <a:off x="6154410" y="2858637"/>
                <a:ext cx="406423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0" name="Rechte verbindingslijn 59"/>
              <p:cNvCxnSpPr/>
              <p:nvPr/>
            </p:nvCxnSpPr>
            <p:spPr bwMode="auto">
              <a:xfrm flipV="1">
                <a:off x="6560833" y="2878926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61" name="Afbeelding 60" descr="OrangeSpin.png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52842" y="3555384"/>
                <a:ext cx="403135" cy="403135"/>
              </a:xfrm>
              <a:prstGeom prst="rect">
                <a:avLst/>
              </a:prstGeom>
            </p:spPr>
          </p:pic>
        </p:grpSp>
        <p:sp>
          <p:nvSpPr>
            <p:cNvPr id="65" name="Ovaal 64"/>
            <p:cNvSpPr/>
            <p:nvPr/>
          </p:nvSpPr>
          <p:spPr bwMode="auto">
            <a:xfrm>
              <a:off x="5940152" y="2459032"/>
              <a:ext cx="447777" cy="177880"/>
            </a:xfrm>
            <a:prstGeom prst="ellips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grpSp>
        <p:nvGrpSpPr>
          <p:cNvPr id="67" name="Groeperen 66"/>
          <p:cNvGrpSpPr/>
          <p:nvPr/>
        </p:nvGrpSpPr>
        <p:grpSpPr>
          <a:xfrm>
            <a:off x="7468657" y="1330110"/>
            <a:ext cx="810469" cy="807291"/>
            <a:chOff x="5164726" y="3717371"/>
            <a:chExt cx="1879238" cy="1871869"/>
          </a:xfrm>
        </p:grpSpPr>
        <p:grpSp>
          <p:nvGrpSpPr>
            <p:cNvPr id="43" name="Groeperen 42"/>
            <p:cNvGrpSpPr/>
            <p:nvPr/>
          </p:nvGrpSpPr>
          <p:grpSpPr>
            <a:xfrm>
              <a:off x="5992777" y="3717371"/>
              <a:ext cx="1051187" cy="1871869"/>
              <a:chOff x="5952842" y="2852936"/>
              <a:chExt cx="620864" cy="1105584"/>
            </a:xfrm>
          </p:grpSpPr>
          <p:cxnSp>
            <p:nvCxnSpPr>
              <p:cNvPr id="44" name="Rechte verbindingslijn 43"/>
              <p:cNvCxnSpPr/>
              <p:nvPr/>
            </p:nvCxnSpPr>
            <p:spPr bwMode="auto">
              <a:xfrm flipV="1">
                <a:off x="6154410" y="3132651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5" name="Rechte verbindingslijn 44"/>
              <p:cNvCxnSpPr/>
              <p:nvPr/>
            </p:nvCxnSpPr>
            <p:spPr bwMode="auto">
              <a:xfrm flipV="1">
                <a:off x="6147166" y="2852936"/>
                <a:ext cx="426539" cy="956174"/>
              </a:xfrm>
              <a:prstGeom prst="line">
                <a:avLst/>
              </a:prstGeom>
              <a:solidFill>
                <a:schemeClr val="accent1"/>
              </a:solidFill>
              <a:ln w="57150" cap="flat" cmpd="sng" algn="ctr">
                <a:solidFill>
                  <a:srgbClr val="FF66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6" name="Rechte verbindingslijn 45"/>
              <p:cNvCxnSpPr/>
              <p:nvPr/>
            </p:nvCxnSpPr>
            <p:spPr bwMode="auto">
              <a:xfrm flipH="1">
                <a:off x="6147166" y="3535096"/>
                <a:ext cx="426540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7" name="Rechte verbindingslijn 46"/>
              <p:cNvCxnSpPr/>
              <p:nvPr/>
            </p:nvCxnSpPr>
            <p:spPr bwMode="auto">
              <a:xfrm flipH="1">
                <a:off x="6154410" y="2858637"/>
                <a:ext cx="406423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8" name="Rechte verbindingslijn 47"/>
              <p:cNvCxnSpPr/>
              <p:nvPr/>
            </p:nvCxnSpPr>
            <p:spPr bwMode="auto">
              <a:xfrm flipV="1">
                <a:off x="6560833" y="2878926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49" name="Afbeelding 48" descr="OrangeSpin.png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52842" y="3555385"/>
                <a:ext cx="403135" cy="403135"/>
              </a:xfrm>
              <a:prstGeom prst="rect">
                <a:avLst/>
              </a:prstGeom>
            </p:spPr>
          </p:pic>
        </p:grpSp>
        <p:pic>
          <p:nvPicPr>
            <p:cNvPr id="50" name="Afbeelding 49" descr="PurpleSpin.ai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600000">
              <a:off x="5164726" y="4600658"/>
              <a:ext cx="544367" cy="544364"/>
            </a:xfrm>
            <a:prstGeom prst="rect">
              <a:avLst/>
            </a:prstGeom>
          </p:spPr>
        </p:pic>
        <p:pic>
          <p:nvPicPr>
            <p:cNvPr id="62" name="Afbeelding 61" descr="latex-image-1.pdf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46509" y="4460631"/>
              <a:ext cx="213134" cy="251886"/>
            </a:xfrm>
            <a:prstGeom prst="rect">
              <a:avLst/>
            </a:prstGeom>
          </p:spPr>
        </p:pic>
        <p:pic>
          <p:nvPicPr>
            <p:cNvPr id="63" name="Afbeelding 62" descr="latex-image-1.pdf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70284" y="5013176"/>
              <a:ext cx="251885" cy="261573"/>
            </a:xfrm>
            <a:prstGeom prst="rect">
              <a:avLst/>
            </a:prstGeom>
          </p:spPr>
        </p:pic>
        <p:pic>
          <p:nvPicPr>
            <p:cNvPr id="64" name="Afbeelding 63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24423" y="4605950"/>
              <a:ext cx="397204" cy="213134"/>
            </a:xfrm>
            <a:prstGeom prst="rect">
              <a:avLst/>
            </a:prstGeom>
          </p:spPr>
        </p:pic>
        <p:sp>
          <p:nvSpPr>
            <p:cNvPr id="66" name="Ovaal 65"/>
            <p:cNvSpPr/>
            <p:nvPr/>
          </p:nvSpPr>
          <p:spPr bwMode="auto">
            <a:xfrm rot="1800000">
              <a:off x="6096624" y="4993668"/>
              <a:ext cx="722294" cy="269265"/>
            </a:xfrm>
            <a:prstGeom prst="ellips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pic>
        <p:nvPicPr>
          <p:cNvPr id="69" name="Picture 2" descr="D:\jcramer3\Desktop\Werkbespreking\nonresonant_axes.png"/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651" b="31269"/>
          <a:stretch/>
        </p:blipFill>
        <p:spPr bwMode="auto">
          <a:xfrm>
            <a:off x="1449422" y="4311731"/>
            <a:ext cx="1348611" cy="1757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0" name="Picture 3" descr="D:\jcramer3\Desktop\Werkbespreking\resonant_axes.png"/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38699"/>
          <a:stretch/>
        </p:blipFill>
        <p:spPr bwMode="auto">
          <a:xfrm>
            <a:off x="3698497" y="4653136"/>
            <a:ext cx="1764196" cy="1319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" name="Picture 2" descr="D:\jcramer3\Desktop\Werkbespreking\nonresonant_axes.png"/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 b="31269"/>
          <a:stretch/>
        </p:blipFill>
        <p:spPr bwMode="auto">
          <a:xfrm>
            <a:off x="1625356" y="2564314"/>
            <a:ext cx="1424101" cy="1757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2" name="Picture 3" descr="D:\jcramer3\Desktop\Werkbespreking\resonant_axes.png"/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579" b="38699"/>
          <a:stretch/>
        </p:blipFill>
        <p:spPr bwMode="auto">
          <a:xfrm>
            <a:off x="3491880" y="2852936"/>
            <a:ext cx="1708500" cy="1319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01405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dynamical decoupling we are able to initialize and readout a carbon spin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Rechthoek 4"/>
          <p:cNvSpPr/>
          <p:nvPr/>
        </p:nvSpPr>
        <p:spPr bwMode="auto">
          <a:xfrm>
            <a:off x="3707904" y="2780928"/>
            <a:ext cx="2520280" cy="1152128"/>
          </a:xfrm>
          <a:prstGeom prst="rect">
            <a:avLst/>
          </a:prstGeom>
          <a:solidFill>
            <a:srgbClr val="FF0000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dirty="0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rPr>
              <a:t>Might be too detailed for this presentation. Is it needed? </a:t>
            </a:r>
            <a:endParaRPr lang="en-US" sz="1200" dirty="0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538449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NV_No_Spin_NoTex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sp>
        <p:nvSpPr>
          <p:cNvPr id="31" name="Ovaal 30"/>
          <p:cNvSpPr/>
          <p:nvPr/>
        </p:nvSpPr>
        <p:spPr bwMode="auto">
          <a:xfrm>
            <a:off x="3223607" y="2080607"/>
            <a:ext cx="2696786" cy="2696786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lg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32" name="Ovaal 31"/>
          <p:cNvSpPr/>
          <p:nvPr/>
        </p:nvSpPr>
        <p:spPr bwMode="auto">
          <a:xfrm>
            <a:off x="2058727" y="915727"/>
            <a:ext cx="5026547" cy="5026547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lg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grpSp>
        <p:nvGrpSpPr>
          <p:cNvPr id="34" name="Groeperen 33"/>
          <p:cNvGrpSpPr/>
          <p:nvPr/>
        </p:nvGrpSpPr>
        <p:grpSpPr>
          <a:xfrm>
            <a:off x="4249343" y="3180240"/>
            <a:ext cx="374419" cy="263109"/>
            <a:chOff x="5888050" y="1673929"/>
            <a:chExt cx="2743200" cy="1927687"/>
          </a:xfrm>
        </p:grpSpPr>
        <p:pic>
          <p:nvPicPr>
            <p:cNvPr id="33" name="Afbeelding 32" descr="PurpleRotation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050" y="1673929"/>
              <a:ext cx="2743200" cy="1828800"/>
            </a:xfrm>
            <a:prstGeom prst="rect">
              <a:avLst/>
            </a:prstGeom>
          </p:spPr>
        </p:pic>
        <p:pic>
          <p:nvPicPr>
            <p:cNvPr id="7" name="Afbeelding 6" descr="PurpleSpin.ai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945" y="1772816"/>
              <a:ext cx="1828800" cy="1828800"/>
            </a:xfrm>
            <a:prstGeom prst="rect">
              <a:avLst/>
            </a:prstGeom>
          </p:spPr>
        </p:pic>
      </p:grpSp>
      <p:pic>
        <p:nvPicPr>
          <p:cNvPr id="36" name="Afbeelding 3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  <p:sp>
        <p:nvSpPr>
          <p:cNvPr id="35" name="Freeform 17"/>
          <p:cNvSpPr/>
          <p:nvPr/>
        </p:nvSpPr>
        <p:spPr>
          <a:xfrm rot="20285561">
            <a:off x="4477294" y="2848309"/>
            <a:ext cx="2257971" cy="346069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7" name="Freeform 17"/>
          <p:cNvSpPr/>
          <p:nvPr/>
        </p:nvSpPr>
        <p:spPr>
          <a:xfrm rot="622239">
            <a:off x="4504737" y="3460398"/>
            <a:ext cx="1862338" cy="285432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91713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NV_No_Spin_NoTex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sp>
        <p:nvSpPr>
          <p:cNvPr id="31" name="Ovaal 30"/>
          <p:cNvSpPr/>
          <p:nvPr/>
        </p:nvSpPr>
        <p:spPr bwMode="auto">
          <a:xfrm>
            <a:off x="3223607" y="2080607"/>
            <a:ext cx="2696786" cy="2696786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lg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32" name="Ovaal 31"/>
          <p:cNvSpPr/>
          <p:nvPr/>
        </p:nvSpPr>
        <p:spPr bwMode="auto">
          <a:xfrm>
            <a:off x="2058727" y="915727"/>
            <a:ext cx="5026547" cy="5026547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lg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grpSp>
        <p:nvGrpSpPr>
          <p:cNvPr id="34" name="Groeperen 33"/>
          <p:cNvGrpSpPr/>
          <p:nvPr/>
        </p:nvGrpSpPr>
        <p:grpSpPr>
          <a:xfrm>
            <a:off x="4249343" y="3180240"/>
            <a:ext cx="374419" cy="263109"/>
            <a:chOff x="5888050" y="1673929"/>
            <a:chExt cx="2743200" cy="1927687"/>
          </a:xfrm>
        </p:grpSpPr>
        <p:pic>
          <p:nvPicPr>
            <p:cNvPr id="33" name="Afbeelding 32" descr="PurpleRotation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050" y="1673929"/>
              <a:ext cx="2743200" cy="1828800"/>
            </a:xfrm>
            <a:prstGeom prst="rect">
              <a:avLst/>
            </a:prstGeom>
          </p:spPr>
        </p:pic>
        <p:pic>
          <p:nvPicPr>
            <p:cNvPr id="7" name="Afbeelding 6" descr="PurpleSpin.ai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945" y="1772816"/>
              <a:ext cx="1828800" cy="1828800"/>
            </a:xfrm>
            <a:prstGeom prst="rect">
              <a:avLst/>
            </a:prstGeom>
          </p:spPr>
        </p:pic>
      </p:grpSp>
      <p:pic>
        <p:nvPicPr>
          <p:cNvPr id="36" name="Afbeelding 3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  <p:sp>
        <p:nvSpPr>
          <p:cNvPr id="37" name="Freeform 17"/>
          <p:cNvSpPr/>
          <p:nvPr/>
        </p:nvSpPr>
        <p:spPr>
          <a:xfrm rot="622239">
            <a:off x="4504737" y="3460398"/>
            <a:ext cx="1862338" cy="285432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grpSp>
        <p:nvGrpSpPr>
          <p:cNvPr id="8" name="Groeperen 7"/>
          <p:cNvGrpSpPr/>
          <p:nvPr/>
        </p:nvGrpSpPr>
        <p:grpSpPr>
          <a:xfrm rot="21360556">
            <a:off x="6104278" y="2559719"/>
            <a:ext cx="813271" cy="1647193"/>
            <a:chOff x="6088534" y="2517197"/>
            <a:chExt cx="813271" cy="1647193"/>
          </a:xfrm>
        </p:grpSpPr>
        <p:sp>
          <p:nvSpPr>
            <p:cNvPr id="38" name="Traan 37"/>
            <p:cNvSpPr/>
            <p:nvPr/>
          </p:nvSpPr>
          <p:spPr bwMode="auto">
            <a:xfrm rot="21198218">
              <a:off x="6088534" y="3541940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39" name="Traan 38"/>
            <p:cNvSpPr/>
            <p:nvPr/>
          </p:nvSpPr>
          <p:spPr bwMode="auto">
            <a:xfrm rot="10264919">
              <a:off x="6534794" y="2517197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sp>
        <p:nvSpPr>
          <p:cNvPr id="40" name="Freeform 17"/>
          <p:cNvSpPr/>
          <p:nvPr/>
        </p:nvSpPr>
        <p:spPr>
          <a:xfrm rot="20285561">
            <a:off x="4477294" y="2848309"/>
            <a:ext cx="2257971" cy="346069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865551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weakly cc C can be controlled by DD 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4379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We Perform a Parity Measurement by Mapping the State of the Carbon on the electron</a:t>
            </a:r>
            <a:endParaRPr lang="en-US" noProof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5" name="Afbeelding 4" descr="ud-no-parity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9992" y="1412776"/>
            <a:ext cx="2400300" cy="1955800"/>
          </a:xfrm>
          <a:prstGeom prst="rect">
            <a:avLst/>
          </a:prstGeom>
        </p:spPr>
      </p:pic>
      <p:pic>
        <p:nvPicPr>
          <p:cNvPr id="6" name="Afbeelding 5" descr="ud-XX-parity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6016" y="3344845"/>
            <a:ext cx="2400300" cy="1955800"/>
          </a:xfrm>
          <a:prstGeom prst="rect">
            <a:avLst/>
          </a:prstGeom>
        </p:spPr>
      </p:pic>
      <p:pic>
        <p:nvPicPr>
          <p:cNvPr id="7" name="Afbeelding 6" descr="uu-no-parity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801" y="1268760"/>
            <a:ext cx="2400300" cy="1955800"/>
          </a:xfrm>
          <a:prstGeom prst="rect">
            <a:avLst/>
          </a:prstGeom>
        </p:spPr>
      </p:pic>
      <p:pic>
        <p:nvPicPr>
          <p:cNvPr id="8" name="Afbeelding 7" descr="uu-XX-parity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469" y="3362403"/>
            <a:ext cx="2400300" cy="1955800"/>
          </a:xfrm>
          <a:prstGeom prst="rect">
            <a:avLst/>
          </a:prstGeom>
        </p:spPr>
      </p:pic>
      <p:sp>
        <p:nvSpPr>
          <p:cNvPr id="9" name="Rechthoek 8"/>
          <p:cNvSpPr/>
          <p:nvPr/>
        </p:nvSpPr>
        <p:spPr bwMode="auto">
          <a:xfrm>
            <a:off x="6862844" y="3368576"/>
            <a:ext cx="1368152" cy="576064"/>
          </a:xfrm>
          <a:prstGeom prst="rect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dirty="0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rPr>
              <a:t>Requires entanglement</a:t>
            </a:r>
            <a:endParaRPr lang="en-US" sz="1200" dirty="0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580032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smtClean="0"/>
              <a:t>In Order to Implement Quantum Error Correction we need to be correct the outcome of a parity measurement </a:t>
            </a:r>
            <a:endParaRPr lang="en-US" noProof="0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767027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Backup Fingerprints 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5939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type="subTitle" idx="1"/>
          </p:nvPr>
        </p:nvSpPr>
        <p:spPr>
          <a:xfrm>
            <a:off x="694265" y="2861729"/>
            <a:ext cx="6781801" cy="1016004"/>
          </a:xfrm>
        </p:spPr>
        <p:txBody>
          <a:bodyPr/>
          <a:lstStyle/>
          <a:p>
            <a:r>
              <a:rPr lang="en-US" dirty="0" smtClean="0"/>
              <a:t>Master’s Thesis Presentation </a:t>
            </a:r>
            <a:r>
              <a:rPr lang="en-US" dirty="0" err="1" smtClean="0"/>
              <a:t>Michiel</a:t>
            </a:r>
            <a:r>
              <a:rPr lang="en-US" dirty="0" smtClean="0"/>
              <a:t> Adriaan Rol </a:t>
            </a:r>
          </a:p>
          <a:p>
            <a:pPr>
              <a:lnSpc>
                <a:spcPct val="100000"/>
              </a:lnSpc>
            </a:pPr>
            <a:r>
              <a:rPr lang="en-US" sz="1200" i="1" dirty="0" smtClean="0"/>
              <a:t>Supervisors :</a:t>
            </a:r>
          </a:p>
          <a:p>
            <a:pPr>
              <a:lnSpc>
                <a:spcPct val="100000"/>
              </a:lnSpc>
            </a:pPr>
            <a:r>
              <a:rPr lang="en-US" sz="1200" dirty="0" smtClean="0"/>
              <a:t>Ir. </a:t>
            </a:r>
            <a:r>
              <a:rPr lang="en-US" sz="1200" dirty="0" err="1" smtClean="0"/>
              <a:t>J.Cramer</a:t>
            </a:r>
            <a:endParaRPr lang="en-US" sz="1200" dirty="0" smtClean="0"/>
          </a:p>
          <a:p>
            <a:pPr>
              <a:lnSpc>
                <a:spcPct val="100000"/>
              </a:lnSpc>
            </a:pPr>
            <a:r>
              <a:rPr lang="en-US" sz="1200" dirty="0" smtClean="0"/>
              <a:t>Dr. Ir. T.H. </a:t>
            </a:r>
            <a:r>
              <a:rPr lang="en-US" sz="1200" dirty="0" err="1" smtClean="0"/>
              <a:t>Taminiau</a:t>
            </a:r>
            <a:endParaRPr lang="en-US" sz="1200" dirty="0" smtClean="0"/>
          </a:p>
          <a:p>
            <a:pPr>
              <a:lnSpc>
                <a:spcPct val="100000"/>
              </a:lnSpc>
            </a:pPr>
            <a:r>
              <a:rPr lang="en-US" sz="1200" dirty="0" smtClean="0"/>
              <a:t>Prof. Dr. Ir. R. Hanson </a:t>
            </a:r>
            <a:endParaRPr lang="en-US" sz="1200" dirty="0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2270349" y="331305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4235100" y="36584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sp>
        <p:nvSpPr>
          <p:cNvPr id="31" name="Tijdelijke aanduiding voor verticale inhoud 5"/>
          <p:cNvSpPr txBox="1">
            <a:spLocks/>
          </p:cNvSpPr>
          <p:nvPr/>
        </p:nvSpPr>
        <p:spPr bwMode="auto">
          <a:xfrm>
            <a:off x="4851648" y="3196291"/>
            <a:ext cx="2624418" cy="664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None/>
              <a:defRPr sz="1400" baseline="0">
                <a:solidFill>
                  <a:srgbClr val="00A6D6"/>
                </a:solidFill>
                <a:latin typeface="Bookman Old Style"/>
                <a:ea typeface="ＭＳ Ｐゴシック" charset="-128"/>
                <a:cs typeface="Bookman Old Style"/>
              </a:defRPr>
            </a:lvl1pPr>
            <a:lvl2pPr marL="457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914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100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371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400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18288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22860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6pPr>
            <a:lvl7pPr marL="2743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7pPr>
            <a:lvl8pPr marL="3200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8pPr>
            <a:lvl9pPr marL="3657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pPr algn="r">
              <a:lnSpc>
                <a:spcPct val="100000"/>
              </a:lnSpc>
            </a:pPr>
            <a:r>
              <a:rPr lang="en-US" sz="1200" i="1" dirty="0" smtClean="0"/>
              <a:t>Performed at: </a:t>
            </a:r>
          </a:p>
          <a:p>
            <a:pPr algn="r">
              <a:lnSpc>
                <a:spcPct val="100000"/>
              </a:lnSpc>
            </a:pPr>
            <a:r>
              <a:rPr lang="en-US" sz="1200" dirty="0" smtClean="0"/>
              <a:t>Quantum Transport group </a:t>
            </a:r>
          </a:p>
          <a:p>
            <a:pPr algn="r">
              <a:lnSpc>
                <a:spcPct val="100000"/>
              </a:lnSpc>
            </a:pPr>
            <a:r>
              <a:rPr lang="en-US" sz="1200" dirty="0" err="1" smtClean="0"/>
              <a:t>Kavli</a:t>
            </a:r>
            <a:r>
              <a:rPr lang="en-US" sz="1200" dirty="0" smtClean="0"/>
              <a:t> Institute of </a:t>
            </a:r>
            <a:r>
              <a:rPr lang="en-US" sz="1200" dirty="0" err="1" smtClean="0"/>
              <a:t>Nanoscience</a:t>
            </a:r>
            <a:r>
              <a:rPr lang="en-US" sz="1200" dirty="0" smtClean="0"/>
              <a:t> </a:t>
            </a:r>
          </a:p>
          <a:p>
            <a:pPr algn="r">
              <a:lnSpc>
                <a:spcPct val="100000"/>
              </a:lnSpc>
            </a:pPr>
            <a:r>
              <a:rPr lang="en-US" sz="1200" dirty="0" smtClean="0"/>
              <a:t>Delft University of Technology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6411545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sp>
        <p:nvSpPr>
          <p:cNvPr id="3" name="Tekstvak 2"/>
          <p:cNvSpPr txBox="1"/>
          <p:nvPr/>
        </p:nvSpPr>
        <p:spPr>
          <a:xfrm>
            <a:off x="760763" y="1794916"/>
            <a:ext cx="3150370" cy="2800766"/>
          </a:xfrm>
          <a:prstGeom prst="rect">
            <a:avLst/>
          </a:prstGeom>
          <a:solidFill>
            <a:schemeClr val="bg1">
              <a:alpha val="48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 algn="l">
              <a:buFont typeface="Arial"/>
              <a:buChar char="•"/>
            </a:pPr>
            <a:r>
              <a:rPr lang="en-US" sz="1600" dirty="0" smtClean="0"/>
              <a:t>Why do we do this and what is a quantum computer </a:t>
            </a:r>
          </a:p>
          <a:p>
            <a:pPr marL="285750" indent="-285750" algn="l">
              <a:buFont typeface="Arial"/>
              <a:buChar char="•"/>
            </a:pPr>
            <a:r>
              <a:rPr lang="en-US" sz="1600" dirty="0" smtClean="0"/>
              <a:t>The NV-center in Diamond</a:t>
            </a:r>
          </a:p>
          <a:p>
            <a:pPr marL="285750" indent="-285750" algn="l">
              <a:buFont typeface="Arial"/>
              <a:buChar char="•"/>
            </a:pPr>
            <a:r>
              <a:rPr lang="en-US" sz="1600" dirty="0" smtClean="0"/>
              <a:t>Extending electron coherence </a:t>
            </a:r>
          </a:p>
          <a:p>
            <a:pPr marL="285750" indent="-285750" algn="l">
              <a:buFont typeface="Arial"/>
              <a:buChar char="•"/>
            </a:pPr>
            <a:r>
              <a:rPr lang="en-US" sz="1600" dirty="0" smtClean="0"/>
              <a:t>Controlling weakly coupled carbons </a:t>
            </a:r>
          </a:p>
          <a:p>
            <a:pPr marL="285750" indent="-285750" algn="l">
              <a:buFont typeface="Arial"/>
              <a:buChar char="•"/>
            </a:pPr>
            <a:endParaRPr lang="en-US" sz="1600" dirty="0" smtClean="0"/>
          </a:p>
          <a:p>
            <a:pPr marL="285750" indent="-285750" algn="l">
              <a:buFont typeface="Arial"/>
              <a:buChar char="•"/>
            </a:pPr>
            <a:endParaRPr lang="en-US" sz="1600" dirty="0" smtClean="0"/>
          </a:p>
          <a:p>
            <a:pPr marL="285750" indent="-285750" algn="l">
              <a:buFont typeface="Arial"/>
              <a:buChar char="•"/>
            </a:pPr>
            <a:r>
              <a:rPr lang="en-US" sz="1600" dirty="0" smtClean="0"/>
              <a:t>Towards quantum error correction </a:t>
            </a:r>
          </a:p>
          <a:p>
            <a:pPr marL="285750" indent="-285750" algn="l">
              <a:buFont typeface="Arial"/>
              <a:buChar char="•"/>
            </a:pPr>
            <a:endParaRPr lang="en-US" sz="1600" dirty="0" smtClean="0"/>
          </a:p>
        </p:txBody>
      </p:sp>
      <p:pic>
        <p:nvPicPr>
          <p:cNvPr id="31" name="Afbeelding 30" descr="NV_No_Spin_NoTex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grpSp>
        <p:nvGrpSpPr>
          <p:cNvPr id="32" name="Groeperen 31"/>
          <p:cNvGrpSpPr/>
          <p:nvPr/>
        </p:nvGrpSpPr>
        <p:grpSpPr>
          <a:xfrm>
            <a:off x="4249343" y="3180240"/>
            <a:ext cx="374419" cy="263109"/>
            <a:chOff x="5888050" y="1673929"/>
            <a:chExt cx="2743200" cy="1927687"/>
          </a:xfrm>
        </p:grpSpPr>
        <p:pic>
          <p:nvPicPr>
            <p:cNvPr id="33" name="Afbeelding 32" descr="PurpleRotation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050" y="1673929"/>
              <a:ext cx="2743200" cy="1828800"/>
            </a:xfrm>
            <a:prstGeom prst="rect">
              <a:avLst/>
            </a:prstGeom>
          </p:spPr>
        </p:pic>
        <p:pic>
          <p:nvPicPr>
            <p:cNvPr id="34" name="Afbeelding 33" descr="PurpleSpin.ai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945" y="1772816"/>
              <a:ext cx="1828800" cy="1828800"/>
            </a:xfrm>
            <a:prstGeom prst="rect">
              <a:avLst/>
            </a:prstGeom>
          </p:spPr>
        </p:pic>
      </p:grpSp>
      <p:pic>
        <p:nvPicPr>
          <p:cNvPr id="35" name="Afbeelding 34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2645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smtClean="0"/>
              <a:t>A Quantum Computer promises an exponential speedup over conventional computers</a:t>
            </a:r>
            <a:endParaRPr lang="en-US" noProof="0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nl-NL" dirty="0" err="1" smtClean="0"/>
              <a:t>Figure</a:t>
            </a:r>
            <a:r>
              <a:rPr lang="nl-NL" dirty="0" smtClean="0"/>
              <a:t> </a:t>
            </a:r>
            <a:r>
              <a:rPr lang="nl-NL" dirty="0" err="1" smtClean="0"/>
              <a:t>from</a:t>
            </a:r>
            <a:r>
              <a:rPr lang="nl-NL" dirty="0" smtClean="0"/>
              <a:t> </a:t>
            </a:r>
            <a:r>
              <a:rPr lang="nl-NL" dirty="0"/>
              <a:t>T</a:t>
            </a:r>
            <a:r>
              <a:rPr lang="nl-NL" dirty="0" smtClean="0"/>
              <a:t>he </a:t>
            </a:r>
            <a:r>
              <a:rPr lang="nl-NL" dirty="0"/>
              <a:t>E</a:t>
            </a:r>
            <a:r>
              <a:rPr lang="nl-NL" dirty="0" smtClean="0"/>
              <a:t>conomist: Quantum Computing feb 25th 2012</a:t>
            </a:r>
            <a:endParaRPr lang="nl-NL" dirty="0"/>
          </a:p>
        </p:txBody>
      </p:sp>
      <p:sp>
        <p:nvSpPr>
          <p:cNvPr id="10" name="Tijdelijke aanduiding voor verticale inhoud 9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err="1" smtClean="0"/>
              <a:t>adf</a:t>
            </a:r>
            <a:endParaRPr lang="nl-NL" dirty="0"/>
          </a:p>
        </p:txBody>
      </p:sp>
      <p:pic>
        <p:nvPicPr>
          <p:cNvPr id="5" name="Afbeelding 4" descr="Quantum_computer.jp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429" b="92571" l="5418" r="89842">
                        <a14:foregroundMark x1="76749" y1="22857" x2="76749" y2="22857"/>
                        <a14:foregroundMark x1="31377" y1="92857" x2="31377" y2="92857"/>
                        <a14:foregroundMark x1="23251" y1="71429" x2="23251" y2="71429"/>
                        <a14:foregroundMark x1="23025" y1="73714" x2="23025" y2="73714"/>
                        <a14:foregroundMark x1="23025" y1="77143" x2="23025" y2="77143"/>
                        <a14:foregroundMark x1="5418" y1="92000" x2="5418" y2="92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3848" y="980728"/>
            <a:ext cx="5626100" cy="4445000"/>
          </a:xfrm>
          <a:prstGeom prst="rect">
            <a:avLst/>
          </a:prstGeom>
        </p:spPr>
      </p:pic>
      <p:pic>
        <p:nvPicPr>
          <p:cNvPr id="8" name="Afbeelding 7" descr="20120225_STD001_0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400" y="1295400"/>
            <a:ext cx="7556500" cy="425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1472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A </a:t>
            </a:r>
            <a:r>
              <a:rPr lang="nl-NL" dirty="0" err="1" smtClean="0"/>
              <a:t>qubit</a:t>
            </a:r>
            <a:r>
              <a:rPr lang="nl-NL" dirty="0" smtClean="0"/>
              <a:t> is the </a:t>
            </a:r>
            <a:r>
              <a:rPr lang="nl-NL" dirty="0" err="1" smtClean="0"/>
              <a:t>quantum</a:t>
            </a:r>
            <a:r>
              <a:rPr lang="nl-NL" dirty="0" smtClean="0"/>
              <a:t> </a:t>
            </a:r>
            <a:r>
              <a:rPr lang="nl-NL" dirty="0" err="1" smtClean="0"/>
              <a:t>analogue</a:t>
            </a:r>
            <a:r>
              <a:rPr lang="nl-NL" dirty="0"/>
              <a:t> </a:t>
            </a:r>
            <a:r>
              <a:rPr lang="nl-NL" dirty="0" smtClean="0"/>
              <a:t>of the </a:t>
            </a:r>
            <a:r>
              <a:rPr lang="nl-NL" dirty="0" err="1" smtClean="0"/>
              <a:t>classical</a:t>
            </a:r>
            <a:r>
              <a:rPr lang="nl-NL" dirty="0" smtClean="0"/>
              <a:t> bit </a:t>
            </a:r>
            <a:endParaRPr lang="nl-NL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err="1" smtClean="0"/>
              <a:t>Classical</a:t>
            </a:r>
            <a:r>
              <a:rPr lang="nl-NL" dirty="0" smtClean="0"/>
              <a:t> Bits </a:t>
            </a:r>
            <a:r>
              <a:rPr lang="nl-NL" dirty="0" err="1" smtClean="0"/>
              <a:t>vs</a:t>
            </a:r>
            <a:r>
              <a:rPr lang="nl-NL" dirty="0" smtClean="0"/>
              <a:t> Quantum Bits 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14" name="Tekstvak 13"/>
          <p:cNvSpPr txBox="1"/>
          <p:nvPr/>
        </p:nvSpPr>
        <p:spPr>
          <a:xfrm>
            <a:off x="7257999" y="3890878"/>
            <a:ext cx="237626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What’s different? </a:t>
            </a:r>
          </a:p>
          <a:p>
            <a:pPr marL="285750" indent="-285750" algn="l">
              <a:buFontTx/>
              <a:buChar char="-"/>
            </a:pPr>
            <a:r>
              <a:rPr lang="en-US" sz="1400" dirty="0" err="1" smtClean="0"/>
              <a:t>Wavefunction</a:t>
            </a:r>
            <a:r>
              <a:rPr lang="en-US" sz="1400" dirty="0" smtClean="0"/>
              <a:t> Collapse (Can only measure along one axis) -&gt; </a:t>
            </a:r>
          </a:p>
          <a:p>
            <a:pPr marL="285750" indent="-285750" algn="l">
              <a:buFontTx/>
              <a:buChar char="-"/>
            </a:pPr>
            <a:endParaRPr lang="en-US" sz="1400" dirty="0" smtClean="0"/>
          </a:p>
          <a:p>
            <a:pPr marL="285750" indent="-285750" algn="l">
              <a:buFontTx/>
              <a:buChar char="-"/>
            </a:pPr>
            <a:r>
              <a:rPr lang="en-US" sz="1400" dirty="0" smtClean="0"/>
              <a:t>Entanglement (multi-</a:t>
            </a:r>
            <a:r>
              <a:rPr lang="en-US" sz="1400" dirty="0" err="1" smtClean="0"/>
              <a:t>qubit</a:t>
            </a:r>
            <a:r>
              <a:rPr lang="en-US" sz="1400" dirty="0" smtClean="0"/>
              <a:t>) </a:t>
            </a:r>
          </a:p>
          <a:p>
            <a:pPr marL="285750" indent="-285750" algn="l">
              <a:buFontTx/>
              <a:buChar char="-"/>
            </a:pPr>
            <a:endParaRPr lang="en-US" sz="1400" dirty="0" smtClean="0"/>
          </a:p>
          <a:p>
            <a:pPr marL="285750" indent="-285750" algn="l">
              <a:buFontTx/>
              <a:buChar char="-"/>
            </a:pPr>
            <a:endParaRPr lang="en-US" sz="1400" dirty="0" smtClean="0"/>
          </a:p>
        </p:txBody>
      </p:sp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28281">
            <a:off x="4464959" y="2134245"/>
            <a:ext cx="571616" cy="571616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576588">
            <a:off x="4480447" y="3168198"/>
            <a:ext cx="571616" cy="571616"/>
          </a:xfrm>
          <a:prstGeom prst="rect">
            <a:avLst/>
          </a:prstGeom>
        </p:spPr>
      </p:pic>
      <p:pic>
        <p:nvPicPr>
          <p:cNvPr id="17" name="Afbeelding 1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7864" y="2143660"/>
            <a:ext cx="939800" cy="469900"/>
          </a:xfrm>
          <a:prstGeom prst="rect">
            <a:avLst/>
          </a:prstGeom>
        </p:spPr>
      </p:pic>
      <p:pic>
        <p:nvPicPr>
          <p:cNvPr id="18" name="Afbeelding 1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7864" y="3121883"/>
            <a:ext cx="939800" cy="469900"/>
          </a:xfrm>
          <a:prstGeom prst="rect">
            <a:avLst/>
          </a:prstGeom>
        </p:spPr>
      </p:pic>
      <p:sp>
        <p:nvSpPr>
          <p:cNvPr id="19" name="Tekstvak 18"/>
          <p:cNvSpPr txBox="1"/>
          <p:nvPr/>
        </p:nvSpPr>
        <p:spPr>
          <a:xfrm>
            <a:off x="2076922" y="5102027"/>
            <a:ext cx="34563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Essential, Explain rotation</a:t>
            </a:r>
          </a:p>
        </p:txBody>
      </p:sp>
      <p:sp>
        <p:nvSpPr>
          <p:cNvPr id="20" name="Rechthoek 19"/>
          <p:cNvSpPr/>
          <p:nvPr/>
        </p:nvSpPr>
        <p:spPr bwMode="auto">
          <a:xfrm>
            <a:off x="4503688" y="5138864"/>
            <a:ext cx="1584176" cy="617347"/>
          </a:xfrm>
          <a:prstGeom prst="rect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dirty="0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rPr>
              <a:t>Explain Rotation of </a:t>
            </a:r>
            <a:r>
              <a: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rPr>
              <a:t>qubits</a:t>
            </a:r>
            <a:r>
              <a:rPr lang="en-US" sz="1200" dirty="0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rPr>
              <a:t> </a:t>
            </a:r>
          </a:p>
        </p:txBody>
      </p:sp>
      <p:sp>
        <p:nvSpPr>
          <p:cNvPr id="21" name="Tekstvak 20"/>
          <p:cNvSpPr txBox="1"/>
          <p:nvPr/>
        </p:nvSpPr>
        <p:spPr>
          <a:xfrm>
            <a:off x="1331640" y="1537047"/>
            <a:ext cx="8640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Bit </a:t>
            </a:r>
          </a:p>
        </p:txBody>
      </p:sp>
      <p:sp>
        <p:nvSpPr>
          <p:cNvPr id="25" name="Tekstvak 24"/>
          <p:cNvSpPr txBox="1"/>
          <p:nvPr/>
        </p:nvSpPr>
        <p:spPr>
          <a:xfrm>
            <a:off x="1475656" y="3026092"/>
            <a:ext cx="864096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dirty="0" smtClean="0">
                <a:latin typeface="+mn-lt"/>
                <a:cs typeface="Futura"/>
              </a:rPr>
              <a:t>1 </a:t>
            </a:r>
          </a:p>
        </p:txBody>
      </p:sp>
      <p:sp>
        <p:nvSpPr>
          <p:cNvPr id="26" name="Tekstvak 25"/>
          <p:cNvSpPr txBox="1"/>
          <p:nvPr/>
        </p:nvSpPr>
        <p:spPr>
          <a:xfrm>
            <a:off x="1475656" y="2028784"/>
            <a:ext cx="864096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dirty="0" smtClean="0">
                <a:latin typeface="+mn-lt"/>
                <a:cs typeface="Futura"/>
              </a:rPr>
              <a:t>0 </a:t>
            </a:r>
          </a:p>
        </p:txBody>
      </p:sp>
      <p:sp>
        <p:nvSpPr>
          <p:cNvPr id="28" name="Tekstvak 27"/>
          <p:cNvSpPr txBox="1"/>
          <p:nvPr/>
        </p:nvSpPr>
        <p:spPr>
          <a:xfrm>
            <a:off x="3203848" y="1533763"/>
            <a:ext cx="8640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err="1" smtClean="0"/>
              <a:t>Qubit</a:t>
            </a:r>
            <a:r>
              <a:rPr lang="en-US" sz="1400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499345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A </a:t>
            </a:r>
            <a:r>
              <a:rPr lang="nl-NL" dirty="0" err="1" smtClean="0"/>
              <a:t>Qubit</a:t>
            </a:r>
            <a:r>
              <a:rPr lang="nl-NL" dirty="0" smtClean="0"/>
              <a:t> </a:t>
            </a:r>
            <a:r>
              <a:rPr lang="nl-NL" dirty="0" err="1" smtClean="0"/>
              <a:t>differs</a:t>
            </a:r>
            <a:r>
              <a:rPr lang="nl-NL" dirty="0" smtClean="0"/>
              <a:t> </a:t>
            </a:r>
            <a:r>
              <a:rPr lang="nl-NL" dirty="0" err="1" smtClean="0"/>
              <a:t>from</a:t>
            </a:r>
            <a:r>
              <a:rPr lang="nl-NL" dirty="0" smtClean="0"/>
              <a:t> a </a:t>
            </a:r>
            <a:r>
              <a:rPr lang="nl-NL" dirty="0" err="1" smtClean="0"/>
              <a:t>classical</a:t>
            </a:r>
            <a:r>
              <a:rPr lang="nl-NL" dirty="0" smtClean="0"/>
              <a:t> bit on </a:t>
            </a:r>
            <a:r>
              <a:rPr lang="nl-NL" dirty="0" err="1" smtClean="0"/>
              <a:t>three</a:t>
            </a:r>
            <a:r>
              <a:rPr lang="nl-NL" dirty="0" smtClean="0"/>
              <a:t> important </a:t>
            </a:r>
            <a:r>
              <a:rPr lang="nl-NL" dirty="0" err="1" smtClean="0"/>
              <a:t>characteristics</a:t>
            </a:r>
            <a:r>
              <a:rPr lang="nl-NL" dirty="0" smtClean="0"/>
              <a:t> </a:t>
            </a:r>
            <a:endParaRPr lang="nl-NL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grpSp>
        <p:nvGrpSpPr>
          <p:cNvPr id="5" name="Groeperen 4"/>
          <p:cNvGrpSpPr/>
          <p:nvPr/>
        </p:nvGrpSpPr>
        <p:grpSpPr>
          <a:xfrm>
            <a:off x="5512270" y="1623357"/>
            <a:ext cx="1227101" cy="897376"/>
            <a:chOff x="5530168" y="1312168"/>
            <a:chExt cx="2743200" cy="2006096"/>
          </a:xfrm>
        </p:grpSpPr>
        <p:pic>
          <p:nvPicPr>
            <p:cNvPr id="6" name="Afbeelding 5" descr="OrangeRotatio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30168" y="1312168"/>
              <a:ext cx="2743200" cy="1828800"/>
            </a:xfrm>
            <a:prstGeom prst="rect">
              <a:avLst/>
            </a:prstGeom>
          </p:spPr>
        </p:pic>
        <p:pic>
          <p:nvPicPr>
            <p:cNvPr id="7" name="Afbeelding 6" descr="OrangeSpin.ai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3413861">
              <a:off x="5905928" y="1489464"/>
              <a:ext cx="1828800" cy="1828800"/>
            </a:xfrm>
            <a:prstGeom prst="rect">
              <a:avLst/>
            </a:prstGeom>
          </p:spPr>
        </p:pic>
      </p:grpSp>
      <p:grpSp>
        <p:nvGrpSpPr>
          <p:cNvPr id="19" name="Groeperen 18"/>
          <p:cNvGrpSpPr/>
          <p:nvPr/>
        </p:nvGrpSpPr>
        <p:grpSpPr>
          <a:xfrm>
            <a:off x="4932040" y="3009570"/>
            <a:ext cx="3074103" cy="1573574"/>
            <a:chOff x="4932040" y="3009570"/>
            <a:chExt cx="3074103" cy="1573574"/>
          </a:xfrm>
        </p:grpSpPr>
        <p:pic>
          <p:nvPicPr>
            <p:cNvPr id="9" name="Afbeelding 8" descr="OrangeSpin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132233">
              <a:off x="5351167" y="3730869"/>
              <a:ext cx="372046" cy="372045"/>
            </a:xfrm>
            <a:prstGeom prst="rect">
              <a:avLst/>
            </a:prstGeom>
          </p:spPr>
        </p:pic>
        <p:pic>
          <p:nvPicPr>
            <p:cNvPr id="10" name="Afbeelding 9" descr="OrangeSpin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09576">
              <a:off x="6400972" y="3009570"/>
              <a:ext cx="372046" cy="372046"/>
            </a:xfrm>
            <a:prstGeom prst="rect">
              <a:avLst/>
            </a:prstGeom>
          </p:spPr>
        </p:pic>
        <p:pic>
          <p:nvPicPr>
            <p:cNvPr id="11" name="Afbeelding 10" descr="OrangeSpin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468354">
              <a:off x="6399607" y="4211098"/>
              <a:ext cx="372046" cy="372046"/>
            </a:xfrm>
            <a:prstGeom prst="rect">
              <a:avLst/>
            </a:prstGeom>
          </p:spPr>
        </p:pic>
        <p:pic>
          <p:nvPicPr>
            <p:cNvPr id="12" name="Afbeelding 11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36949" y="3068347"/>
              <a:ext cx="1107646" cy="305842"/>
            </a:xfrm>
            <a:prstGeom prst="rect">
              <a:avLst/>
            </a:prstGeom>
          </p:spPr>
        </p:pic>
        <p:pic>
          <p:nvPicPr>
            <p:cNvPr id="13" name="Afbeelding 12" descr="latex-image-1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98497" y="4268897"/>
              <a:ext cx="1107646" cy="305842"/>
            </a:xfrm>
            <a:prstGeom prst="rect">
              <a:avLst/>
            </a:prstGeom>
          </p:spPr>
        </p:pic>
        <p:pic>
          <p:nvPicPr>
            <p:cNvPr id="14" name="Afbeelding 13" descr="latex-image-1.pdf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32040" y="3292624"/>
              <a:ext cx="1231636" cy="305842"/>
            </a:xfrm>
            <a:prstGeom prst="rect">
              <a:avLst/>
            </a:prstGeom>
          </p:spPr>
        </p:pic>
      </p:grpSp>
      <p:sp>
        <p:nvSpPr>
          <p:cNvPr id="16" name="Tekstvak 15"/>
          <p:cNvSpPr txBox="1"/>
          <p:nvPr/>
        </p:nvSpPr>
        <p:spPr>
          <a:xfrm>
            <a:off x="917575" y="1556792"/>
            <a:ext cx="40864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AutoNum type="arabicPeriod"/>
            </a:pPr>
            <a:r>
              <a:rPr lang="en-US" sz="1800" dirty="0" smtClean="0"/>
              <a:t>Direction of the arrow contains information and </a:t>
            </a:r>
            <a:r>
              <a:rPr lang="en-US" sz="1800" dirty="0" err="1" smtClean="0"/>
              <a:t>precesses</a:t>
            </a:r>
            <a:r>
              <a:rPr lang="en-US" sz="1800" dirty="0" smtClean="0"/>
              <a:t> </a:t>
            </a:r>
          </a:p>
          <a:p>
            <a:pPr marL="342900" indent="-342900" algn="l">
              <a:buAutoNum type="arabicPeriod"/>
            </a:pPr>
            <a:r>
              <a:rPr lang="en-US" sz="1800" dirty="0" smtClean="0"/>
              <a:t>A measurement projects </a:t>
            </a:r>
          </a:p>
          <a:p>
            <a:pPr marL="342900" indent="-342900" algn="l">
              <a:buAutoNum type="arabicPeriod"/>
            </a:pPr>
            <a:r>
              <a:rPr lang="en-US" sz="1800" dirty="0" smtClean="0"/>
              <a:t>Multiple </a:t>
            </a:r>
            <a:r>
              <a:rPr lang="en-US" sz="1800" dirty="0" err="1" smtClean="0"/>
              <a:t>Qubits</a:t>
            </a:r>
            <a:r>
              <a:rPr lang="en-US" sz="1800" dirty="0" smtClean="0"/>
              <a:t> can Entangle </a:t>
            </a:r>
          </a:p>
        </p:txBody>
      </p:sp>
      <p:grpSp>
        <p:nvGrpSpPr>
          <p:cNvPr id="37" name="Groeperen 36"/>
          <p:cNvGrpSpPr/>
          <p:nvPr/>
        </p:nvGrpSpPr>
        <p:grpSpPr>
          <a:xfrm>
            <a:off x="4176923" y="3850568"/>
            <a:ext cx="1654249" cy="1799933"/>
            <a:chOff x="574075" y="2976390"/>
            <a:chExt cx="2746322" cy="2988182"/>
          </a:xfrm>
        </p:grpSpPr>
        <p:grpSp>
          <p:nvGrpSpPr>
            <p:cNvPr id="35" name="Groeperen 34"/>
            <p:cNvGrpSpPr/>
            <p:nvPr/>
          </p:nvGrpSpPr>
          <p:grpSpPr>
            <a:xfrm>
              <a:off x="815856" y="2976390"/>
              <a:ext cx="2504541" cy="2988182"/>
              <a:chOff x="815856" y="2976390"/>
              <a:chExt cx="2504541" cy="2988182"/>
            </a:xfrm>
          </p:grpSpPr>
          <p:pic>
            <p:nvPicPr>
              <p:cNvPr id="22" name="Afbeelding 21" descr="OrangeSpin.png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2566319">
                <a:off x="815856" y="3793509"/>
                <a:ext cx="1364030" cy="2171063"/>
              </a:xfrm>
              <a:prstGeom prst="diamond">
                <a:avLst/>
              </a:prstGeom>
            </p:spPr>
          </p:pic>
          <p:pic>
            <p:nvPicPr>
              <p:cNvPr id="32" name="Afbeelding 31" descr="OrangeSpin.png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841225">
                <a:off x="1956367" y="2976390"/>
                <a:ext cx="1364030" cy="2171063"/>
              </a:xfrm>
              <a:prstGeom prst="diamond">
                <a:avLst/>
              </a:prstGeom>
            </p:spPr>
          </p:pic>
        </p:grpSp>
        <p:grpSp>
          <p:nvGrpSpPr>
            <p:cNvPr id="36" name="Groeperen 35"/>
            <p:cNvGrpSpPr/>
            <p:nvPr/>
          </p:nvGrpSpPr>
          <p:grpSpPr>
            <a:xfrm>
              <a:off x="574075" y="3264680"/>
              <a:ext cx="1628598" cy="2171063"/>
              <a:chOff x="574075" y="3264680"/>
              <a:chExt cx="1628598" cy="2171063"/>
            </a:xfrm>
          </p:grpSpPr>
          <p:pic>
            <p:nvPicPr>
              <p:cNvPr id="30" name="Afbeelding 29" descr="OrangeSpin.png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650" t="-2984" r="14025" b="-3529"/>
              <a:stretch/>
            </p:blipFill>
            <p:spPr>
              <a:xfrm rot="1987344">
                <a:off x="574075" y="3828125"/>
                <a:ext cx="687000" cy="1071003"/>
              </a:xfrm>
              <a:prstGeom prst="rtTriangle">
                <a:avLst/>
              </a:prstGeom>
            </p:spPr>
          </p:pic>
          <p:pic>
            <p:nvPicPr>
              <p:cNvPr id="34" name="Afbeelding 33" descr="OrangeSpin.png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52269" t="-9267" r="16616" b="-106650"/>
              <a:stretch/>
            </p:blipFill>
            <p:spPr>
              <a:xfrm rot="12785806">
                <a:off x="838643" y="3264680"/>
                <a:ext cx="1364030" cy="2171063"/>
              </a:xfrm>
              <a:prstGeom prst="diamond">
                <a:avLst/>
              </a:prstGeom>
            </p:spPr>
          </p:pic>
        </p:grpSp>
      </p:grpSp>
      <p:pic>
        <p:nvPicPr>
          <p:cNvPr id="39" name="Afbeelding 38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7864" y="5294617"/>
            <a:ext cx="2013387" cy="311160"/>
          </a:xfrm>
          <a:prstGeom prst="rect">
            <a:avLst/>
          </a:prstGeom>
        </p:spPr>
      </p:pic>
      <p:sp>
        <p:nvSpPr>
          <p:cNvPr id="41" name="Rechthoek 40"/>
          <p:cNvSpPr/>
          <p:nvPr/>
        </p:nvSpPr>
        <p:spPr bwMode="auto">
          <a:xfrm>
            <a:off x="6427736" y="5150639"/>
            <a:ext cx="1584176" cy="617347"/>
          </a:xfrm>
          <a:prstGeom prst="rect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rPr>
              <a:t>Decoherence</a:t>
            </a:r>
            <a:r>
              <a:rPr lang="en-US" sz="1200" dirty="0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rPr>
              <a:t> not in here yet </a:t>
            </a:r>
          </a:p>
        </p:txBody>
      </p:sp>
      <p:cxnSp>
        <p:nvCxnSpPr>
          <p:cNvPr id="15" name="Rechte verbindingslijn 14"/>
          <p:cNvCxnSpPr/>
          <p:nvPr/>
        </p:nvCxnSpPr>
        <p:spPr bwMode="auto">
          <a:xfrm flipV="1">
            <a:off x="5412513" y="1340768"/>
            <a:ext cx="1242912" cy="1416353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8" name="Rechte verbindingslijn 17"/>
          <p:cNvCxnSpPr/>
          <p:nvPr/>
        </p:nvCxnSpPr>
        <p:spPr bwMode="auto">
          <a:xfrm>
            <a:off x="5361251" y="1623357"/>
            <a:ext cx="1378120" cy="818067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22686955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When</a:t>
            </a:r>
            <a:r>
              <a:rPr lang="nl-NL" dirty="0" smtClean="0"/>
              <a:t> </a:t>
            </a:r>
            <a:r>
              <a:rPr lang="nl-NL" dirty="0" err="1" smtClean="0"/>
              <a:t>you</a:t>
            </a:r>
            <a:r>
              <a:rPr lang="nl-NL" dirty="0" smtClean="0"/>
              <a:t> </a:t>
            </a:r>
            <a:r>
              <a:rPr lang="nl-NL" dirty="0" err="1" smtClean="0"/>
              <a:t>measure</a:t>
            </a:r>
            <a:r>
              <a:rPr lang="nl-NL" dirty="0" smtClean="0"/>
              <a:t> a </a:t>
            </a:r>
            <a:r>
              <a:rPr lang="nl-NL" dirty="0" err="1" smtClean="0"/>
              <a:t>qubit</a:t>
            </a:r>
            <a:r>
              <a:rPr lang="nl-NL" dirty="0" smtClean="0"/>
              <a:t> </a:t>
            </a:r>
            <a:r>
              <a:rPr lang="nl-NL" dirty="0" err="1" smtClean="0"/>
              <a:t>it</a:t>
            </a:r>
            <a:r>
              <a:rPr lang="nl-NL" dirty="0" smtClean="0"/>
              <a:t> </a:t>
            </a:r>
            <a:r>
              <a:rPr lang="nl-NL" dirty="0" err="1" smtClean="0"/>
              <a:t>gets</a:t>
            </a:r>
            <a:r>
              <a:rPr lang="nl-NL" dirty="0" smtClean="0"/>
              <a:t> </a:t>
            </a:r>
            <a:r>
              <a:rPr lang="nl-NL" dirty="0" err="1" smtClean="0"/>
              <a:t>projected</a:t>
            </a:r>
            <a:endParaRPr lang="nl-NL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grpSp>
        <p:nvGrpSpPr>
          <p:cNvPr id="5" name="Groeperen 4"/>
          <p:cNvGrpSpPr/>
          <p:nvPr/>
        </p:nvGrpSpPr>
        <p:grpSpPr>
          <a:xfrm>
            <a:off x="2054929" y="2348880"/>
            <a:ext cx="4874303" cy="2495062"/>
            <a:chOff x="4932040" y="3009570"/>
            <a:chExt cx="3074103" cy="1573574"/>
          </a:xfrm>
        </p:grpSpPr>
        <p:pic>
          <p:nvPicPr>
            <p:cNvPr id="6" name="Afbeelding 5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132233">
              <a:off x="5351167" y="3730869"/>
              <a:ext cx="372046" cy="372045"/>
            </a:xfrm>
            <a:prstGeom prst="rect">
              <a:avLst/>
            </a:prstGeom>
          </p:spPr>
        </p:pic>
        <p:pic>
          <p:nvPicPr>
            <p:cNvPr id="7" name="Afbeelding 6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09576">
              <a:off x="6400972" y="3009570"/>
              <a:ext cx="372046" cy="372046"/>
            </a:xfrm>
            <a:prstGeom prst="rect">
              <a:avLst/>
            </a:prstGeom>
          </p:spPr>
        </p:pic>
        <p:pic>
          <p:nvPicPr>
            <p:cNvPr id="8" name="Afbeelding 7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468354">
              <a:off x="6399607" y="4211098"/>
              <a:ext cx="372046" cy="372046"/>
            </a:xfrm>
            <a:prstGeom prst="rect">
              <a:avLst/>
            </a:prstGeom>
          </p:spPr>
        </p:pic>
        <p:pic>
          <p:nvPicPr>
            <p:cNvPr id="9" name="Afbeelding 8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36949" y="3068347"/>
              <a:ext cx="1107646" cy="305842"/>
            </a:xfrm>
            <a:prstGeom prst="rect">
              <a:avLst/>
            </a:prstGeom>
          </p:spPr>
        </p:pic>
        <p:pic>
          <p:nvPicPr>
            <p:cNvPr id="10" name="Afbeelding 9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98497" y="4268897"/>
              <a:ext cx="1107646" cy="305842"/>
            </a:xfrm>
            <a:prstGeom prst="rect">
              <a:avLst/>
            </a:prstGeom>
          </p:spPr>
        </p:pic>
        <p:pic>
          <p:nvPicPr>
            <p:cNvPr id="11" name="Afbeelding 10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32040" y="3292624"/>
              <a:ext cx="1231636" cy="30584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55096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particles are </a:t>
            </a:r>
            <a:r>
              <a:rPr lang="en-US" dirty="0" err="1" smtClean="0"/>
              <a:t>entanglent</a:t>
            </a:r>
            <a:r>
              <a:rPr lang="en-US" dirty="0" smtClean="0"/>
              <a:t> if they cannot be described </a:t>
            </a:r>
            <a:r>
              <a:rPr lang="en-US" dirty="0" err="1" smtClean="0"/>
              <a:t>independtly</a:t>
            </a:r>
            <a:r>
              <a:rPr lang="en-US" dirty="0" smtClean="0"/>
              <a:t> of each other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Entanglement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5" name="Groeperen 4"/>
          <p:cNvGrpSpPr/>
          <p:nvPr/>
        </p:nvGrpSpPr>
        <p:grpSpPr>
          <a:xfrm>
            <a:off x="2465950" y="1321147"/>
            <a:ext cx="1654249" cy="1799933"/>
            <a:chOff x="574075" y="2976390"/>
            <a:chExt cx="2746322" cy="2988182"/>
          </a:xfrm>
        </p:grpSpPr>
        <p:grpSp>
          <p:nvGrpSpPr>
            <p:cNvPr id="6" name="Groeperen 5"/>
            <p:cNvGrpSpPr/>
            <p:nvPr/>
          </p:nvGrpSpPr>
          <p:grpSpPr>
            <a:xfrm>
              <a:off x="815856" y="2976390"/>
              <a:ext cx="2504541" cy="2988182"/>
              <a:chOff x="815856" y="2976390"/>
              <a:chExt cx="2504541" cy="2988182"/>
            </a:xfrm>
          </p:grpSpPr>
          <p:pic>
            <p:nvPicPr>
              <p:cNvPr id="10" name="Afbeelding 9" descr="OrangeSpin.png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2566319">
                <a:off x="815856" y="3793509"/>
                <a:ext cx="1364030" cy="2171063"/>
              </a:xfrm>
              <a:prstGeom prst="diamond">
                <a:avLst/>
              </a:prstGeom>
            </p:spPr>
          </p:pic>
          <p:pic>
            <p:nvPicPr>
              <p:cNvPr id="11" name="Afbeelding 10" descr="OrangeSpin.png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841225">
                <a:off x="1956367" y="2976390"/>
                <a:ext cx="1364030" cy="2171063"/>
              </a:xfrm>
              <a:prstGeom prst="diamond">
                <a:avLst/>
              </a:prstGeom>
            </p:spPr>
          </p:pic>
        </p:grpSp>
        <p:grpSp>
          <p:nvGrpSpPr>
            <p:cNvPr id="7" name="Groeperen 6"/>
            <p:cNvGrpSpPr/>
            <p:nvPr/>
          </p:nvGrpSpPr>
          <p:grpSpPr>
            <a:xfrm>
              <a:off x="574075" y="3264681"/>
              <a:ext cx="1628598" cy="2171063"/>
              <a:chOff x="574074" y="3264680"/>
              <a:chExt cx="1628596" cy="2171063"/>
            </a:xfrm>
          </p:grpSpPr>
          <p:pic>
            <p:nvPicPr>
              <p:cNvPr id="8" name="Afbeelding 7" descr="OrangeSpin.png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650" t="-2984" r="14025" b="-3529"/>
              <a:stretch/>
            </p:blipFill>
            <p:spPr>
              <a:xfrm rot="1987344">
                <a:off x="574074" y="3828124"/>
                <a:ext cx="686999" cy="1071003"/>
              </a:xfrm>
              <a:prstGeom prst="rtTriangle">
                <a:avLst/>
              </a:prstGeom>
            </p:spPr>
          </p:pic>
          <p:pic>
            <p:nvPicPr>
              <p:cNvPr id="9" name="Afbeelding 8" descr="OrangeSpin.png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52269" t="-9267" r="16616" b="-106650"/>
              <a:stretch/>
            </p:blipFill>
            <p:spPr>
              <a:xfrm rot="12785806">
                <a:off x="838642" y="3264680"/>
                <a:ext cx="1364028" cy="2171063"/>
              </a:xfrm>
              <a:prstGeom prst="diamond">
                <a:avLst/>
              </a:prstGeom>
            </p:spPr>
          </p:pic>
        </p:grpSp>
      </p:grpSp>
      <p:sp>
        <p:nvSpPr>
          <p:cNvPr id="13" name="Tekstvak 12"/>
          <p:cNvSpPr txBox="1"/>
          <p:nvPr/>
        </p:nvSpPr>
        <p:spPr>
          <a:xfrm>
            <a:off x="5637427" y="2714411"/>
            <a:ext cx="260698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If you measure 1 you get arbitrary result </a:t>
            </a:r>
          </a:p>
          <a:p>
            <a:pPr algn="l"/>
            <a:endParaRPr lang="en-US" sz="1400" dirty="0"/>
          </a:p>
          <a:p>
            <a:pPr algn="l"/>
            <a:r>
              <a:rPr lang="en-US" sz="1400" dirty="0" smtClean="0"/>
              <a:t>If measure both will measure correlations </a:t>
            </a:r>
            <a:endParaRPr lang="en-US" sz="1400" dirty="0" smtClean="0"/>
          </a:p>
        </p:txBody>
      </p:sp>
      <p:pic>
        <p:nvPicPr>
          <p:cNvPr id="14" name="Afbeelding 13" descr="latexit-drag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405" y="2714411"/>
            <a:ext cx="2291988" cy="557874"/>
          </a:xfrm>
          <a:prstGeom prst="rect">
            <a:avLst/>
          </a:prstGeom>
        </p:spPr>
      </p:pic>
      <p:sp>
        <p:nvSpPr>
          <p:cNvPr id="15" name="Tekstvak 14"/>
          <p:cNvSpPr txBox="1"/>
          <p:nvPr/>
        </p:nvSpPr>
        <p:spPr>
          <a:xfrm>
            <a:off x="1403648" y="3645024"/>
            <a:ext cx="50405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1</a:t>
            </a:r>
            <a:endParaRPr lang="en-US" sz="1400" dirty="0"/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endParaRPr lang="en-US" sz="1400" dirty="0" smtClean="0"/>
          </a:p>
        </p:txBody>
      </p:sp>
      <p:sp>
        <p:nvSpPr>
          <p:cNvPr id="16" name="Tekstvak 15"/>
          <p:cNvSpPr txBox="1"/>
          <p:nvPr/>
        </p:nvSpPr>
        <p:spPr>
          <a:xfrm>
            <a:off x="4572000" y="3563375"/>
            <a:ext cx="50405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/>
              <a:t>0</a:t>
            </a:r>
            <a:endParaRPr lang="en-US" sz="1400" dirty="0" smtClean="0"/>
          </a:p>
          <a:p>
            <a:pPr algn="l"/>
            <a:endParaRPr lang="en-US" sz="1400" dirty="0" smtClean="0"/>
          </a:p>
        </p:txBody>
      </p:sp>
    </p:spTree>
    <p:extLst>
      <p:ext uri="{BB962C8B-B14F-4D97-AF65-F5344CB8AC3E}">
        <p14:creationId xmlns:p14="http://schemas.microsoft.com/office/powerpoint/2010/main" val="23510906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140401_TUD_thema">
  <a:themeElements>
    <a:clrScheme name="TU Delft Color Schme">
      <a:dk1>
        <a:srgbClr val="000000"/>
      </a:dk1>
      <a:lt1>
        <a:srgbClr val="FFFFFF"/>
      </a:lt1>
      <a:dk2>
        <a:srgbClr val="00A6D6"/>
      </a:dk2>
      <a:lt2>
        <a:srgbClr val="A5A5A5"/>
      </a:lt2>
      <a:accent1>
        <a:srgbClr val="77C0D7"/>
      </a:accent1>
      <a:accent2>
        <a:srgbClr val="66BCAA"/>
      </a:accent2>
      <a:accent3>
        <a:srgbClr val="007A85"/>
      </a:accent3>
      <a:accent4>
        <a:srgbClr val="002B60"/>
      </a:accent4>
      <a:accent5>
        <a:srgbClr val="0F1150"/>
      </a:accent5>
      <a:accent6>
        <a:srgbClr val="0093AB"/>
      </a:accent6>
      <a:hlink>
        <a:srgbClr val="0000FF"/>
      </a:hlink>
      <a:folHlink>
        <a:srgbClr val="800080"/>
      </a:folHlink>
    </a:clrScheme>
    <a:fontScheme name="text">
      <a:majorFont>
        <a:latin typeface="Bookman Old Style"/>
        <a:ea typeface=""/>
        <a:cs typeface=""/>
      </a:majorFont>
      <a:minorFont>
        <a:latin typeface="Tahoma"/>
        <a:ea typeface=""/>
        <a:cs typeface="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2700" cmpd="sng">
          <a:solidFill>
            <a:srgbClr val="FF0000"/>
          </a:solidFill>
          <a:prstDash val="solid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auto">
        <a:solidFill>
          <a:schemeClr val="accent1"/>
        </a:solidFill>
        <a:ln w="31750" cap="flat" cmpd="sng" algn="ctr">
          <a:solidFill>
            <a:schemeClr val="accent4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square" rtlCol="0">
        <a:spAutoFit/>
      </a:bodyPr>
      <a:lstStyle>
        <a:defPPr algn="l">
          <a:defRPr sz="1400" dirty="0" smtClean="0"/>
        </a:defPPr>
      </a:lstStyle>
    </a:txDef>
  </a:objectDefaults>
  <a:extraClrSchemeLst>
    <a:extraClrScheme>
      <a:clrScheme name="text 1">
        <a:dk1>
          <a:srgbClr val="000000"/>
        </a:dk1>
        <a:lt1>
          <a:srgbClr val="FFFFFF"/>
        </a:lt1>
        <a:dk2>
          <a:srgbClr val="000000"/>
        </a:dk2>
        <a:lt2>
          <a:srgbClr val="108BD9"/>
        </a:lt2>
        <a:accent1>
          <a:srgbClr val="C1C700"/>
        </a:accent1>
        <a:accent2>
          <a:srgbClr val="003B74"/>
        </a:accent2>
        <a:accent3>
          <a:srgbClr val="FFFFFF"/>
        </a:accent3>
        <a:accent4>
          <a:srgbClr val="000000"/>
        </a:accent4>
        <a:accent5>
          <a:srgbClr val="DDE0AA"/>
        </a:accent5>
        <a:accent6>
          <a:srgbClr val="003568"/>
        </a:accent6>
        <a:hlink>
          <a:srgbClr val="C2006E"/>
        </a:hlink>
        <a:folHlink>
          <a:srgbClr val="7FC6B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140401_TUD_thema">
  <a:themeElements>
    <a:clrScheme name="TU Delft Color Schme">
      <a:dk1>
        <a:srgbClr val="000000"/>
      </a:dk1>
      <a:lt1>
        <a:srgbClr val="FFFFFF"/>
      </a:lt1>
      <a:dk2>
        <a:srgbClr val="00A6D6"/>
      </a:dk2>
      <a:lt2>
        <a:srgbClr val="A5A5A5"/>
      </a:lt2>
      <a:accent1>
        <a:srgbClr val="77C0D7"/>
      </a:accent1>
      <a:accent2>
        <a:srgbClr val="66BCAA"/>
      </a:accent2>
      <a:accent3>
        <a:srgbClr val="007A85"/>
      </a:accent3>
      <a:accent4>
        <a:srgbClr val="002B60"/>
      </a:accent4>
      <a:accent5>
        <a:srgbClr val="0F1150"/>
      </a:accent5>
      <a:accent6>
        <a:srgbClr val="0093AB"/>
      </a:accent6>
      <a:hlink>
        <a:srgbClr val="0000FF"/>
      </a:hlink>
      <a:folHlink>
        <a:srgbClr val="800080"/>
      </a:folHlink>
    </a:clrScheme>
    <a:fontScheme name="text">
      <a:majorFont>
        <a:latin typeface="Bookman Old Style"/>
        <a:ea typeface=""/>
        <a:cs typeface=""/>
      </a:majorFont>
      <a:minorFont>
        <a:latin typeface="Tahoma"/>
        <a:ea typeface=""/>
        <a:cs typeface="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2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sz="1200" dirty="0" err="1" smtClean="0">
            <a:solidFill>
              <a:srgbClr val="FFFFFF"/>
            </a:solidFill>
            <a:latin typeface="Arial" charset="0"/>
            <a:ea typeface="ＭＳ Ｐゴシック" pitchFamily="1" charset="-128"/>
          </a:defRPr>
        </a:defPPr>
      </a:lstStyle>
    </a:spDef>
    <a:lnDef>
      <a:spPr bwMode="auto">
        <a:solidFill>
          <a:schemeClr val="accent1"/>
        </a:solidFill>
        <a:ln w="31750" cap="flat" cmpd="sng" algn="ctr">
          <a:solidFill>
            <a:schemeClr val="accent4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square" rtlCol="0">
        <a:spAutoFit/>
      </a:bodyPr>
      <a:lstStyle>
        <a:defPPr algn="l">
          <a:defRPr sz="1400" dirty="0" smtClean="0"/>
        </a:defPPr>
      </a:lstStyle>
    </a:txDef>
  </a:objectDefaults>
  <a:extraClrSchemeLst>
    <a:extraClrScheme>
      <a:clrScheme name="text 1">
        <a:dk1>
          <a:srgbClr val="000000"/>
        </a:dk1>
        <a:lt1>
          <a:srgbClr val="FFFFFF"/>
        </a:lt1>
        <a:dk2>
          <a:srgbClr val="000000"/>
        </a:dk2>
        <a:lt2>
          <a:srgbClr val="108BD9"/>
        </a:lt2>
        <a:accent1>
          <a:srgbClr val="C1C700"/>
        </a:accent1>
        <a:accent2>
          <a:srgbClr val="003B74"/>
        </a:accent2>
        <a:accent3>
          <a:srgbClr val="FFFFFF"/>
        </a:accent3>
        <a:accent4>
          <a:srgbClr val="000000"/>
        </a:accent4>
        <a:accent5>
          <a:srgbClr val="DDE0AA"/>
        </a:accent5>
        <a:accent6>
          <a:srgbClr val="003568"/>
        </a:accent6>
        <a:hlink>
          <a:srgbClr val="C2006E"/>
        </a:hlink>
        <a:folHlink>
          <a:srgbClr val="7FC6B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Aangepast ontwer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140401_TUD_thema.thmx</Template>
  <TotalTime>1065</TotalTime>
  <Words>989</Words>
  <Application>Microsoft Macintosh PowerPoint</Application>
  <PresentationFormat>Diavoorstelling (4:3)</PresentationFormat>
  <Paragraphs>176</Paragraphs>
  <Slides>28</Slides>
  <Notes>8</Notes>
  <HiddenSlides>0</HiddenSlides>
  <MMClips>0</MMClips>
  <ScaleCrop>false</ScaleCrop>
  <HeadingPairs>
    <vt:vector size="4" baseType="variant">
      <vt:variant>
        <vt:lpstr>Thema</vt:lpstr>
      </vt:variant>
      <vt:variant>
        <vt:i4>3</vt:i4>
      </vt:variant>
      <vt:variant>
        <vt:lpstr>Diatitels</vt:lpstr>
      </vt:variant>
      <vt:variant>
        <vt:i4>28</vt:i4>
      </vt:variant>
    </vt:vector>
  </HeadingPairs>
  <TitlesOfParts>
    <vt:vector size="31" baseType="lpstr">
      <vt:lpstr>140401_TUD_thema</vt:lpstr>
      <vt:lpstr>1_140401_TUD_thema</vt:lpstr>
      <vt:lpstr>Aangepast ontwerp</vt:lpstr>
      <vt:lpstr>Parity Measurements on Weakly Coupled Carbon Spins in Diamond</vt:lpstr>
      <vt:lpstr>PowerPoint-presentatie</vt:lpstr>
      <vt:lpstr>Parity Measurements on Weakly Coupled Carbon Spins in Diamond</vt:lpstr>
      <vt:lpstr>Parity Measurements on Weakly Coupled Carbon Spins in Diamond</vt:lpstr>
      <vt:lpstr>A Quantum Computer promises an exponential speedup over conventional computers</vt:lpstr>
      <vt:lpstr>A qubit is the quantum analogue of the classical bit </vt:lpstr>
      <vt:lpstr>A Qubit differs from a classical bit on three important characteristics </vt:lpstr>
      <vt:lpstr>When you measure a qubit it gets projected</vt:lpstr>
      <vt:lpstr>Two particles are entanglent if they cannot be described independtly of each other</vt:lpstr>
      <vt:lpstr>Quantum Error Correction is essential in building a scalable quantum computer </vt:lpstr>
      <vt:lpstr>A Parity measurement measures if two qubits point in the same direction </vt:lpstr>
      <vt:lpstr>By measuring the parity an Error can be diagnosed and corrected </vt:lpstr>
      <vt:lpstr>The NV-center is an impurity in Diamond of which we can contol the electronic spin</vt:lpstr>
      <vt:lpstr>We can use the optical interface to link multiple NV-centers together </vt:lpstr>
      <vt:lpstr>Parity Measurements on Weakly Coupled Carbon Spins in Diamond</vt:lpstr>
      <vt:lpstr>We can measure how long we have to addres carbons with a ramsey experiment</vt:lpstr>
      <vt:lpstr>Coherence can be extended by applying additional pi pulses</vt:lpstr>
      <vt:lpstr>Coherence can be extended further by applying more pi pulses</vt:lpstr>
      <vt:lpstr>Parity Measurements on Weakly Coupled Carbon Spins in Diamond</vt:lpstr>
      <vt:lpstr>Carbons rotate around different axes depending on the electron state</vt:lpstr>
      <vt:lpstr>By repeatedly flipping the electron spin with careful timing we can control the carbon spin</vt:lpstr>
      <vt:lpstr>Using dynamical decoupling we are able to initialize and readout a carbon spin</vt:lpstr>
      <vt:lpstr>Parity Measurements on Weakly Coupled Carbon Spins in Diamond</vt:lpstr>
      <vt:lpstr>Parity Measurements on Weakly Coupled Carbon Spins in Diamond</vt:lpstr>
      <vt:lpstr>weakly cc C can be controlled by DD </vt:lpstr>
      <vt:lpstr>We Perform a Parity Measurement by Mapping the State of the Carbon on the electron</vt:lpstr>
      <vt:lpstr>In Order to Implement Quantum Error Correction we need to be correct the outcome of a parity measurement </vt:lpstr>
      <vt:lpstr>Backup Fingerprints 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Adriaan Rol</dc:creator>
  <cp:lastModifiedBy>Adriaan Rol</cp:lastModifiedBy>
  <cp:revision>70</cp:revision>
  <dcterms:created xsi:type="dcterms:W3CDTF">2014-09-08T11:23:13Z</dcterms:created>
  <dcterms:modified xsi:type="dcterms:W3CDTF">2014-09-09T15:18:27Z</dcterms:modified>
</cp:coreProperties>
</file>

<file path=docProps/thumbnail.jpeg>
</file>